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65" r:id="rId2"/>
    <p:sldId id="310" r:id="rId3"/>
    <p:sldId id="325" r:id="rId4"/>
    <p:sldId id="331" r:id="rId5"/>
    <p:sldId id="332" r:id="rId6"/>
    <p:sldId id="335" r:id="rId7"/>
    <p:sldId id="320" r:id="rId8"/>
    <p:sldId id="326" r:id="rId9"/>
    <p:sldId id="327" r:id="rId10"/>
    <p:sldId id="328" r:id="rId11"/>
    <p:sldId id="334" r:id="rId12"/>
    <p:sldId id="336" r:id="rId13"/>
    <p:sldId id="329" r:id="rId14"/>
    <p:sldId id="330" r:id="rId15"/>
    <p:sldId id="337" r:id="rId16"/>
  </p:sldIdLst>
  <p:sldSz cx="12188825"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293"/>
    <a:srgbClr val="004568"/>
    <a:srgbClr val="006191"/>
    <a:srgbClr val="001027"/>
    <a:srgbClr val="4E0E46"/>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DFFB70-0236-6AE0-15AD-FA8DDE961315}" v="868" dt="2022-08-10T14:56:35.370"/>
    <p1510:client id="{78BE383B-0A24-C7E9-094C-D7A347C22A14}" v="1819" dt="2022-08-10T17:44:39.4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8" autoAdjust="0"/>
    <p:restoredTop sz="74640" autoAdjust="0"/>
  </p:normalViewPr>
  <p:slideViewPr>
    <p:cSldViewPr showGuides="1">
      <p:cViewPr varScale="1">
        <p:scale>
          <a:sx n="87" d="100"/>
          <a:sy n="87" d="100"/>
        </p:scale>
        <p:origin x="108" y="690"/>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8/10/2022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‹Nr.›</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8/10/2022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‹Nr.›</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a:t>
            </a:fld>
            <a:endParaRPr lang="en-US"/>
          </a:p>
        </p:txBody>
      </p:sp>
    </p:spTree>
    <p:extLst>
      <p:ext uri="{BB962C8B-B14F-4D97-AF65-F5344CB8AC3E}">
        <p14:creationId xmlns:p14="http://schemas.microsoft.com/office/powerpoint/2010/main" val="2491250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150895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we want to give you a brief context of what we are going to talk about today and what problem we are trying to solve. In the financial sector, especially in asset management, you are exposed to enormous amounts of fundamental data about companies, the economy, politics and the whole environment. Whether it's newspaper, quarterly or annual reports from companies, blogs or magazines. The amount of information that has to be </a:t>
            </a:r>
            <a:r>
              <a:rPr lang="en-US" dirty="0" err="1"/>
              <a:t>analysed</a:t>
            </a:r>
            <a:r>
              <a:rPr lang="en-US" dirty="0"/>
              <a:t> and interpreted on a daily basis is enormous. </a:t>
            </a:r>
          </a:p>
        </p:txBody>
      </p:sp>
      <p:sp>
        <p:nvSpPr>
          <p:cNvPr id="4" name="Slide Number Placeholder 3"/>
          <p:cNvSpPr>
            <a:spLocks noGrp="1"/>
          </p:cNvSpPr>
          <p:nvPr>
            <p:ph type="sldNum" sz="quarter" idx="5"/>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2338302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information is mostly accessible for free on the internet, every annual report can be downloaded from the company website, Bloomberg or other news portals. Only some magazines and newspapers are chargeable. So the problem is not accessibility, but the time needed for processing and consolidation. Moreover, it is a repetitive task and the information that needs to be processed often differs only slightly from quarter to quarter. In addition, the cross-border comparison of companies is difficult due to the different legal rule set.</a:t>
            </a:r>
          </a:p>
        </p:txBody>
      </p:sp>
      <p:sp>
        <p:nvSpPr>
          <p:cNvPr id="4" name="Slide Number Placeholder 3"/>
          <p:cNvSpPr>
            <a:spLocks noGrp="1"/>
          </p:cNvSpPr>
          <p:nvPr>
            <p:ph type="sldNum" sz="quarter" idx="5"/>
          </p:nvPr>
        </p:nvSpPr>
        <p:spPr/>
        <p:txBody>
          <a:bodyPr/>
          <a:lstStyle/>
          <a:p>
            <a:fld id="{F93199CD-3E1B-4AE6-990F-76F925F5EA9F}" type="slidenum">
              <a:rPr lang="en-US" smtClean="0"/>
              <a:t>3</a:t>
            </a:fld>
            <a:endParaRPr lang="en-US"/>
          </a:p>
        </p:txBody>
      </p:sp>
    </p:spTree>
    <p:extLst>
      <p:ext uri="{BB962C8B-B14F-4D97-AF65-F5344CB8AC3E}">
        <p14:creationId xmlns:p14="http://schemas.microsoft.com/office/powerpoint/2010/main" val="3372630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746625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Hier bräuchten wir auch noch 4 gute Key Points zu unserem Business Modell</a:t>
            </a:r>
          </a:p>
          <a:p>
            <a:endParaRPr lang="de-CH" dirty="0"/>
          </a:p>
          <a:p>
            <a:r>
              <a:rPr lang="de-CH" dirty="0"/>
              <a:t>Oder allenfalls eine Visualisierung der Wertschöpfungskette</a:t>
            </a:r>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579422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KPI = Key Performance </a:t>
            </a:r>
            <a:r>
              <a:rPr lang="de-CH" dirty="0" err="1"/>
              <a:t>Indicators</a:t>
            </a:r>
            <a:endParaRPr lang="de-CH" dirty="0"/>
          </a:p>
          <a:p>
            <a:endParaRPr lang="de-CH" dirty="0"/>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1867151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KPI = Key Performance </a:t>
            </a:r>
            <a:r>
              <a:rPr lang="de-CH" dirty="0" err="1"/>
              <a:t>Indicators</a:t>
            </a:r>
            <a:endParaRPr lang="de-CH" dirty="0"/>
          </a:p>
          <a:p>
            <a:endParaRPr lang="de-CH" dirty="0"/>
          </a:p>
          <a:p>
            <a:r>
              <a:rPr lang="en-US" dirty="0"/>
              <a:t>But how are we actually using AI?</a:t>
            </a:r>
          </a:p>
          <a:p>
            <a:r>
              <a:rPr lang="en-US" dirty="0"/>
              <a:t>As we all know, there is no such thing as a free lunch. In return for using our Basic Plan, you give us the rights to the processed data. we use this data to expand our data pool and optimize the analysis and compression using machine learning.</a:t>
            </a:r>
          </a:p>
          <a:p>
            <a:endParaRPr lang="en-US" dirty="0"/>
          </a:p>
          <a:p>
            <a:r>
              <a:rPr lang="en-US" dirty="0"/>
              <a:t>For advanced NLP and fundamental analysis, we use a complex algorithm structure that enables deep learning and thus linguistic analysis of the written word.</a:t>
            </a:r>
          </a:p>
        </p:txBody>
      </p:sp>
      <p:sp>
        <p:nvSpPr>
          <p:cNvPr id="4" name="Slide Number Placeholder 3"/>
          <p:cNvSpPr>
            <a:spLocks noGrp="1"/>
          </p:cNvSpPr>
          <p:nvPr>
            <p:ph type="sldNum" sz="quarter" idx="5"/>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1134385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More </a:t>
            </a:r>
            <a:r>
              <a:rPr lang="de-CH" dirty="0" err="1"/>
              <a:t>strenghts</a:t>
            </a:r>
            <a:r>
              <a:rPr lang="de-CH" dirty="0"/>
              <a:t>:</a:t>
            </a:r>
          </a:p>
          <a:p>
            <a:pPr marL="171450" indent="-171450">
              <a:buFontTx/>
              <a:buChar char="-"/>
            </a:pPr>
            <a:r>
              <a:rPr lang="de-CH" dirty="0" err="1"/>
              <a:t>Better</a:t>
            </a:r>
            <a:r>
              <a:rPr lang="de-CH" dirty="0"/>
              <a:t> </a:t>
            </a:r>
            <a:r>
              <a:rPr lang="de-CH" dirty="0" err="1"/>
              <a:t>informed</a:t>
            </a:r>
            <a:r>
              <a:rPr lang="de-CH" dirty="0"/>
              <a:t> </a:t>
            </a:r>
            <a:r>
              <a:rPr lang="de-CH" dirty="0" err="1"/>
              <a:t>decision</a:t>
            </a:r>
            <a:r>
              <a:rPr lang="de-CH" dirty="0"/>
              <a:t> </a:t>
            </a:r>
            <a:r>
              <a:rPr lang="de-CH" dirty="0" err="1"/>
              <a:t>making</a:t>
            </a:r>
            <a:endParaRPr lang="de-CH" dirty="0"/>
          </a:p>
          <a:p>
            <a:pPr marL="171450" indent="-171450">
              <a:buFontTx/>
              <a:buChar char="-"/>
            </a:pPr>
            <a:r>
              <a:rPr lang="de-CH" dirty="0"/>
              <a:t>24/7 </a:t>
            </a:r>
            <a:r>
              <a:rPr lang="de-CH" dirty="0" err="1"/>
              <a:t>availability</a:t>
            </a:r>
            <a:endParaRPr lang="de-CH" dirty="0"/>
          </a:p>
          <a:p>
            <a:pPr marL="171450" indent="-171450">
              <a:buFontTx/>
              <a:buChar char="-"/>
            </a:pPr>
            <a:r>
              <a:rPr lang="de-CH" dirty="0"/>
              <a:t>Time </a:t>
            </a:r>
            <a:r>
              <a:rPr lang="de-CH" dirty="0" err="1"/>
              <a:t>savings</a:t>
            </a:r>
            <a:endParaRPr lang="de-CH" dirty="0"/>
          </a:p>
          <a:p>
            <a:pPr marL="171450" indent="-171450">
              <a:buFontTx/>
              <a:buChar char="-"/>
            </a:pPr>
            <a:r>
              <a:rPr lang="de-CH" dirty="0" err="1"/>
              <a:t>Less</a:t>
            </a:r>
            <a:r>
              <a:rPr lang="de-CH" dirty="0"/>
              <a:t> time </a:t>
            </a:r>
            <a:r>
              <a:rPr lang="de-CH" dirty="0" err="1"/>
              <a:t>for</a:t>
            </a:r>
            <a:r>
              <a:rPr lang="de-CH" dirty="0"/>
              <a:t> </a:t>
            </a:r>
            <a:r>
              <a:rPr lang="de-CH" dirty="0" err="1"/>
              <a:t>research</a:t>
            </a:r>
            <a:r>
              <a:rPr lang="de-CH" dirty="0"/>
              <a:t> -&gt; </a:t>
            </a:r>
            <a:r>
              <a:rPr lang="de-CH" dirty="0" err="1"/>
              <a:t>more</a:t>
            </a:r>
            <a:r>
              <a:rPr lang="de-CH" dirty="0"/>
              <a:t> time </a:t>
            </a:r>
            <a:r>
              <a:rPr lang="de-CH" dirty="0" err="1"/>
              <a:t>for</a:t>
            </a:r>
            <a:r>
              <a:rPr lang="de-CH" dirty="0"/>
              <a:t> </a:t>
            </a:r>
            <a:r>
              <a:rPr lang="de-CH" dirty="0" err="1"/>
              <a:t>investment</a:t>
            </a:r>
            <a:r>
              <a:rPr lang="de-CH" dirty="0"/>
              <a:t> </a:t>
            </a:r>
            <a:r>
              <a:rPr lang="de-CH" dirty="0" err="1"/>
              <a:t>decisions</a:t>
            </a:r>
            <a:r>
              <a:rPr lang="de-CH" dirty="0"/>
              <a:t> </a:t>
            </a:r>
            <a:r>
              <a:rPr lang="de-CH" dirty="0" err="1"/>
              <a:t>or</a:t>
            </a:r>
            <a:r>
              <a:rPr lang="de-CH" dirty="0"/>
              <a:t> </a:t>
            </a:r>
            <a:r>
              <a:rPr lang="de-CH" dirty="0" err="1"/>
              <a:t>other</a:t>
            </a:r>
            <a:r>
              <a:rPr lang="de-CH" dirty="0"/>
              <a:t> </a:t>
            </a:r>
            <a:r>
              <a:rPr lang="de-CH" dirty="0" err="1"/>
              <a:t>tasks</a:t>
            </a:r>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3488763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14</a:t>
            </a:fld>
            <a:endParaRPr lang="en-US"/>
          </a:p>
        </p:txBody>
      </p:sp>
    </p:spTree>
    <p:extLst>
      <p:ext uri="{BB962C8B-B14F-4D97-AF65-F5344CB8AC3E}">
        <p14:creationId xmlns:p14="http://schemas.microsoft.com/office/powerpoint/2010/main" val="9642531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8/10/2022</a:t>
            </a:fld>
            <a:endParaRPr/>
          </a:p>
        </p:txBody>
      </p:sp>
      <p:sp>
        <p:nvSpPr>
          <p:cNvPr id="6" name="Slide Number Placeholder 5"/>
          <p:cNvSpPr>
            <a:spLocks noGrp="1"/>
          </p:cNvSpPr>
          <p:nvPr>
            <p:ph type="sldNum" sz="quarter" idx="12"/>
          </p:nvPr>
        </p:nvSpPr>
        <p:spPr/>
        <p:txBody>
          <a:bodyPr/>
          <a:lstStyle/>
          <a:p>
            <a:fld id="{2A013F82-EE5E-44EE-A61D-E31C6657F26F}" type="slidenum">
              <a:rPr/>
              <a:t>‹Nr.›</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8/10/2022</a:t>
            </a:fld>
            <a:endParaRPr/>
          </a:p>
        </p:txBody>
      </p:sp>
      <p:sp>
        <p:nvSpPr>
          <p:cNvPr id="6" name="Slide Number Placeholder 5"/>
          <p:cNvSpPr>
            <a:spLocks noGrp="1"/>
          </p:cNvSpPr>
          <p:nvPr>
            <p:ph type="sldNum" sz="quarter" idx="12"/>
          </p:nvPr>
        </p:nvSpPr>
        <p:spPr/>
        <p:txBody>
          <a:bodyPr/>
          <a:lstStyle/>
          <a:p>
            <a:fld id="{2A013F82-EE5E-44EE-A61D-E31C6657F26F}" type="slidenum">
              <a:rPr/>
              <a:t>‹Nr.›</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8/10/2022</a:t>
            </a:fld>
            <a:endParaRPr/>
          </a:p>
        </p:txBody>
      </p:sp>
      <p:sp>
        <p:nvSpPr>
          <p:cNvPr id="6" name="Slide Number Placeholder 5"/>
          <p:cNvSpPr>
            <a:spLocks noGrp="1"/>
          </p:cNvSpPr>
          <p:nvPr>
            <p:ph type="sldNum" sz="quarter" idx="12"/>
          </p:nvPr>
        </p:nvSpPr>
        <p:spPr/>
        <p:txBody>
          <a:bodyPr/>
          <a:lstStyle/>
          <a:p>
            <a:fld id="{2A013F82-EE5E-44EE-A61D-E31C6657F26F}" type="slidenum">
              <a:rPr/>
              <a:t>‹Nr.›</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8/10/2022</a:t>
            </a:fld>
            <a:endParaRPr/>
          </a:p>
        </p:txBody>
      </p:sp>
      <p:sp>
        <p:nvSpPr>
          <p:cNvPr id="6" name="Slide Number Placeholder 5"/>
          <p:cNvSpPr>
            <a:spLocks noGrp="1"/>
          </p:cNvSpPr>
          <p:nvPr>
            <p:ph type="sldNum" sz="quarter" idx="12"/>
          </p:nvPr>
        </p:nvSpPr>
        <p:spPr/>
        <p:txBody>
          <a:bodyPr/>
          <a:lstStyle/>
          <a:p>
            <a:fld id="{2A013F82-EE5E-44EE-A61D-E31C6657F26F}" type="slidenum">
              <a:rPr/>
              <a:t>‹Nr.›</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8/10/2022</a:t>
            </a:fld>
            <a:endParaRPr/>
          </a:p>
        </p:txBody>
      </p:sp>
      <p:sp>
        <p:nvSpPr>
          <p:cNvPr id="7" name="Slide Number Placeholder 6"/>
          <p:cNvSpPr>
            <a:spLocks noGrp="1"/>
          </p:cNvSpPr>
          <p:nvPr>
            <p:ph type="sldNum" sz="quarter" idx="12"/>
          </p:nvPr>
        </p:nvSpPr>
        <p:spPr/>
        <p:txBody>
          <a:bodyPr/>
          <a:lstStyle/>
          <a:p>
            <a:fld id="{2A013F82-EE5E-44EE-A61D-E31C6657F26F}" type="slidenum">
              <a:rPr/>
              <a:t>‹Nr.›</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8/10/2022</a:t>
            </a:fld>
            <a:endParaRPr/>
          </a:p>
        </p:txBody>
      </p:sp>
      <p:sp>
        <p:nvSpPr>
          <p:cNvPr id="9" name="Slide Number Placeholder 8"/>
          <p:cNvSpPr>
            <a:spLocks noGrp="1"/>
          </p:cNvSpPr>
          <p:nvPr>
            <p:ph type="sldNum" sz="quarter" idx="12"/>
          </p:nvPr>
        </p:nvSpPr>
        <p:spPr/>
        <p:txBody>
          <a:bodyPr/>
          <a:lstStyle/>
          <a:p>
            <a:fld id="{2A013F82-EE5E-44EE-A61D-E31C6657F26F}" type="slidenum">
              <a:rPr/>
              <a:t>‹Nr.›</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8/10/2022</a:t>
            </a:fld>
            <a:endParaRPr/>
          </a:p>
        </p:txBody>
      </p:sp>
      <p:sp>
        <p:nvSpPr>
          <p:cNvPr id="5" name="Slide Number Placeholder 4"/>
          <p:cNvSpPr>
            <a:spLocks noGrp="1"/>
          </p:cNvSpPr>
          <p:nvPr>
            <p:ph type="sldNum" sz="quarter" idx="12"/>
          </p:nvPr>
        </p:nvSpPr>
        <p:spPr/>
        <p:txBody>
          <a:bodyPr/>
          <a:lstStyle/>
          <a:p>
            <a:fld id="{2A013F82-EE5E-44EE-A61D-E31C6657F26F}" type="slidenum">
              <a:rPr/>
              <a:t>‹Nr.›</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8/10/2022</a:t>
            </a:fld>
            <a:endParaRPr/>
          </a:p>
        </p:txBody>
      </p:sp>
      <p:sp>
        <p:nvSpPr>
          <p:cNvPr id="4" name="Slide Number Placeholder 3"/>
          <p:cNvSpPr>
            <a:spLocks noGrp="1"/>
          </p:cNvSpPr>
          <p:nvPr>
            <p:ph type="sldNum" sz="quarter" idx="12"/>
          </p:nvPr>
        </p:nvSpPr>
        <p:spPr/>
        <p:txBody>
          <a:bodyPr/>
          <a:lstStyle/>
          <a:p>
            <a:fld id="{2A013F82-EE5E-44EE-A61D-E31C6657F26F}" type="slidenum">
              <a:rPr/>
              <a:t>‹Nr.›</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8/10/2022</a:t>
            </a:fld>
            <a:endParaRPr/>
          </a:p>
        </p:txBody>
      </p:sp>
      <p:sp>
        <p:nvSpPr>
          <p:cNvPr id="7" name="Slide Number Placeholder 6"/>
          <p:cNvSpPr>
            <a:spLocks noGrp="1"/>
          </p:cNvSpPr>
          <p:nvPr>
            <p:ph type="sldNum" sz="quarter" idx="12"/>
          </p:nvPr>
        </p:nvSpPr>
        <p:spPr/>
        <p:txBody>
          <a:bodyPr/>
          <a:lstStyle/>
          <a:p>
            <a:fld id="{2A013F82-EE5E-44EE-A61D-E31C6657F26F}" type="slidenum">
              <a:rPr/>
              <a:t>‹Nr.›</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8/10/2022</a:t>
            </a:fld>
            <a:endParaRPr/>
          </a:p>
        </p:txBody>
      </p:sp>
      <p:sp>
        <p:nvSpPr>
          <p:cNvPr id="7" name="Slide Number Placeholder 6"/>
          <p:cNvSpPr>
            <a:spLocks noGrp="1"/>
          </p:cNvSpPr>
          <p:nvPr>
            <p:ph type="sldNum" sz="quarter" idx="12"/>
          </p:nvPr>
        </p:nvSpPr>
        <p:spPr/>
        <p:txBody>
          <a:bodyPr/>
          <a:lstStyle/>
          <a:p>
            <a:fld id="{2A013F82-EE5E-44EE-A61D-E31C6657F26F}" type="slidenum">
              <a:rPr/>
              <a:pPr/>
              <a:t>‹Nr.›</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8/10/2022</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‹Nr.›</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AI in Finance</a:t>
            </a:r>
          </a:p>
        </p:txBody>
      </p:sp>
      <p:sp>
        <p:nvSpPr>
          <p:cNvPr id="4" name="Subtitle 3"/>
          <p:cNvSpPr>
            <a:spLocks noGrp="1"/>
          </p:cNvSpPr>
          <p:nvPr>
            <p:ph type="subTitle" idx="1"/>
          </p:nvPr>
        </p:nvSpPr>
        <p:spPr/>
        <p:txBody>
          <a:bodyPr/>
          <a:lstStyle/>
          <a:p>
            <a:r>
              <a:rPr lang="it-IT" dirty="0"/>
              <a:t>A tool to </a:t>
            </a:r>
            <a:r>
              <a:rPr lang="it-IT" dirty="0" err="1"/>
              <a:t>Compress</a:t>
            </a:r>
            <a:r>
              <a:rPr lang="it-IT" dirty="0"/>
              <a:t> </a:t>
            </a:r>
            <a:r>
              <a:rPr lang="it-IT" dirty="0" err="1"/>
              <a:t>annual</a:t>
            </a:r>
            <a:r>
              <a:rPr lang="it-IT" dirty="0"/>
              <a:t> reports</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395278" y="-102289"/>
            <a:ext cx="9144001" cy="1371600"/>
          </a:xfrm>
        </p:spPr>
        <p:txBody>
          <a:bodyPr/>
          <a:lstStyle/>
          <a:p>
            <a:r>
              <a:rPr lang="de-CH" dirty="0"/>
              <a:t>AI Implementation</a:t>
            </a:r>
            <a:endParaRPr lang="en-US" dirty="0"/>
          </a:p>
        </p:txBody>
      </p:sp>
      <p:graphicFrame>
        <p:nvGraphicFramePr>
          <p:cNvPr id="7" name="Google Shape;539;p48">
            <a:extLst>
              <a:ext uri="{FF2B5EF4-FFF2-40B4-BE49-F238E27FC236}">
                <a16:creationId xmlns:a16="http://schemas.microsoft.com/office/drawing/2014/main" id="{152143D7-28C8-4C22-B704-0A22D002AC4C}"/>
              </a:ext>
            </a:extLst>
          </p:cNvPr>
          <p:cNvGraphicFramePr/>
          <p:nvPr/>
        </p:nvGraphicFramePr>
        <p:xfrm>
          <a:off x="1413892" y="2204864"/>
          <a:ext cx="2775151" cy="3156545"/>
        </p:xfrm>
        <a:graphic>
          <a:graphicData uri="http://schemas.openxmlformats.org/drawingml/2006/table">
            <a:tbl>
              <a:tblPr>
                <a:noFill/>
              </a:tblPr>
              <a:tblGrid>
                <a:gridCol w="2775151">
                  <a:extLst>
                    <a:ext uri="{9D8B030D-6E8A-4147-A177-3AD203B41FA5}">
                      <a16:colId xmlns:a16="http://schemas.microsoft.com/office/drawing/2014/main" val="20000"/>
                    </a:ext>
                  </a:extLst>
                </a:gridCol>
              </a:tblGrid>
              <a:tr h="581075">
                <a:tc>
                  <a:txBody>
                    <a:bodyPr/>
                    <a:lstStyle/>
                    <a:p>
                      <a:pPr marL="0" lvl="0" indent="0" algn="ctr" rtl="0">
                        <a:spcBef>
                          <a:spcPts val="0"/>
                        </a:spcBef>
                        <a:spcAft>
                          <a:spcPts val="0"/>
                        </a:spcAft>
                        <a:buNone/>
                      </a:pPr>
                      <a:r>
                        <a:rPr lang="en" sz="1800" dirty="0">
                          <a:solidFill>
                            <a:schemeClr val="lt1"/>
                          </a:solidFill>
                          <a:latin typeface="Poppins SemiBold"/>
                          <a:ea typeface="Poppins SemiBold"/>
                          <a:cs typeface="Poppins SemiBold"/>
                          <a:sym typeface="Poppins SemiBold"/>
                        </a:rPr>
                        <a:t>Basic</a:t>
                      </a:r>
                      <a:endParaRPr sz="1800" dirty="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alpha val="20540"/>
                      </a:srgb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endParaRPr lang="de-CH" dirty="0">
                        <a:solidFill>
                          <a:schemeClr val="lt1"/>
                        </a:solidFill>
                        <a:latin typeface="Poppins"/>
                        <a:ea typeface="Poppins"/>
                        <a:cs typeface="Poppins"/>
                        <a:sym typeface="Poppins"/>
                      </a:endParaRPr>
                    </a:p>
                    <a:p>
                      <a:pPr marL="0" lvl="0" indent="0" algn="ctr" rtl="0">
                        <a:spcBef>
                          <a:spcPts val="0"/>
                        </a:spcBef>
                        <a:spcAft>
                          <a:spcPts val="0"/>
                        </a:spcAft>
                        <a:buNone/>
                      </a:pPr>
                      <a:endParaRPr lang="de-CH" dirty="0">
                        <a:solidFill>
                          <a:schemeClr val="lt1"/>
                        </a:solidFill>
                        <a:latin typeface="Poppins"/>
                        <a:ea typeface="Poppins"/>
                        <a:cs typeface="Poppins"/>
                        <a:sym typeface="Poppins"/>
                      </a:endParaRPr>
                    </a:p>
                    <a:p>
                      <a:pPr marL="0" lvl="0" indent="0" algn="ctr" rtl="0">
                        <a:spcBef>
                          <a:spcPts val="0"/>
                        </a:spcBef>
                        <a:spcAft>
                          <a:spcPts val="0"/>
                        </a:spcAft>
                        <a:buNone/>
                      </a:pPr>
                      <a:endParaRPr dirty="0">
                        <a:solidFill>
                          <a:schemeClr val="lt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619500">
                <a:tc>
                  <a:txBody>
                    <a:bodyPr/>
                    <a:lstStyle/>
                    <a:p>
                      <a:pPr marL="228600" lvl="0" indent="-203200" algn="ctr" rtl="0">
                        <a:spcBef>
                          <a:spcPts val="0"/>
                        </a:spcBef>
                        <a:spcAft>
                          <a:spcPts val="0"/>
                        </a:spcAft>
                        <a:buClr>
                          <a:schemeClr val="lt1"/>
                        </a:buClr>
                        <a:buSzPts val="1400"/>
                        <a:buFont typeface="Poppins"/>
                        <a:buChar char="●"/>
                      </a:pPr>
                      <a:r>
                        <a:rPr lang="en" dirty="0">
                          <a:solidFill>
                            <a:schemeClr val="lt1"/>
                          </a:solidFill>
                          <a:latin typeface="Poppins"/>
                          <a:ea typeface="Poppins"/>
                          <a:cs typeface="Poppins"/>
                          <a:sym typeface="Poppins"/>
                        </a:rPr>
                        <a:t>Report Analysis</a:t>
                      </a:r>
                      <a:endParaRPr dirty="0">
                        <a:solidFill>
                          <a:schemeClr val="lt1"/>
                        </a:solidFill>
                        <a:latin typeface="Poppins"/>
                        <a:ea typeface="Poppins"/>
                        <a:cs typeface="Poppins"/>
                        <a:sym typeface="Poppins"/>
                      </a:endParaRPr>
                    </a:p>
                    <a:p>
                      <a:pPr marL="228600" lvl="0" indent="-203200" algn="ctr" rtl="0">
                        <a:spcBef>
                          <a:spcPts val="0"/>
                        </a:spcBef>
                        <a:spcAft>
                          <a:spcPts val="0"/>
                        </a:spcAft>
                        <a:buClr>
                          <a:schemeClr val="lt1"/>
                        </a:buClr>
                        <a:buSzPts val="1400"/>
                        <a:buFont typeface="Poppins"/>
                        <a:buChar char="●"/>
                      </a:pPr>
                      <a:r>
                        <a:rPr lang="en" dirty="0">
                          <a:solidFill>
                            <a:schemeClr val="lt1"/>
                          </a:solidFill>
                          <a:latin typeface="Poppins"/>
                          <a:ea typeface="Poppins"/>
                          <a:cs typeface="Poppins"/>
                          <a:sym typeface="Poppins"/>
                        </a:rPr>
                        <a:t>KPI Calculation</a:t>
                      </a:r>
                    </a:p>
                    <a:p>
                      <a:pPr marL="228600" lvl="0" indent="-203200" algn="ctr" rtl="0">
                        <a:spcBef>
                          <a:spcPts val="0"/>
                        </a:spcBef>
                        <a:spcAft>
                          <a:spcPts val="0"/>
                        </a:spcAft>
                        <a:buClr>
                          <a:schemeClr val="lt1"/>
                        </a:buClr>
                        <a:buSzPts val="1400"/>
                        <a:buFont typeface="Poppins"/>
                        <a:buChar char="●"/>
                      </a:pPr>
                      <a:r>
                        <a:rPr lang="en" dirty="0">
                          <a:solidFill>
                            <a:schemeClr val="lt1"/>
                          </a:solidFill>
                          <a:latin typeface="Poppins"/>
                          <a:ea typeface="Poppins"/>
                          <a:cs typeface="Poppins"/>
                          <a:sym typeface="Poppins"/>
                        </a:rPr>
                        <a:t>Compression</a:t>
                      </a:r>
                      <a:endParaRPr dirty="0">
                        <a:solidFill>
                          <a:schemeClr val="lt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500" b="1" dirty="0">
                          <a:solidFill>
                            <a:schemeClr val="lt1"/>
                          </a:solidFill>
                          <a:latin typeface="Poppins"/>
                          <a:ea typeface="Poppins"/>
                          <a:cs typeface="Poppins"/>
                          <a:sym typeface="Poppins"/>
                        </a:rPr>
                        <a:t>FREE</a:t>
                      </a:r>
                      <a:endParaRPr sz="2500" b="1" dirty="0">
                        <a:solidFill>
                          <a:schemeClr val="lt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alpha val="20540"/>
                      </a:srgbClr>
                    </a:solidFill>
                  </a:tcPr>
                </a:tc>
                <a:extLst>
                  <a:ext uri="{0D108BD9-81ED-4DB2-BD59-A6C34878D82A}">
                    <a16:rowId xmlns:a16="http://schemas.microsoft.com/office/drawing/2014/main" val="10003"/>
                  </a:ext>
                </a:extLst>
              </a:tr>
            </a:tbl>
          </a:graphicData>
        </a:graphic>
      </p:graphicFrame>
      <p:graphicFrame>
        <p:nvGraphicFramePr>
          <p:cNvPr id="8" name="Google Shape;540;p48">
            <a:extLst>
              <a:ext uri="{FF2B5EF4-FFF2-40B4-BE49-F238E27FC236}">
                <a16:creationId xmlns:a16="http://schemas.microsoft.com/office/drawing/2014/main" id="{F5FFEE4A-A482-44E8-B90E-69DB8EF4647B}"/>
              </a:ext>
            </a:extLst>
          </p:cNvPr>
          <p:cNvGraphicFramePr/>
          <p:nvPr>
            <p:extLst>
              <p:ext uri="{D42A27DB-BD31-4B8C-83A1-F6EECF244321}">
                <p14:modId xmlns:p14="http://schemas.microsoft.com/office/powerpoint/2010/main" val="1435754297"/>
              </p:ext>
            </p:extLst>
          </p:nvPr>
        </p:nvGraphicFramePr>
        <p:xfrm>
          <a:off x="4500420" y="2204864"/>
          <a:ext cx="3034152" cy="3156545"/>
        </p:xfrm>
        <a:graphic>
          <a:graphicData uri="http://schemas.openxmlformats.org/drawingml/2006/table">
            <a:tbl>
              <a:tblPr>
                <a:noFill/>
              </a:tblPr>
              <a:tblGrid>
                <a:gridCol w="3034152">
                  <a:extLst>
                    <a:ext uri="{9D8B030D-6E8A-4147-A177-3AD203B41FA5}">
                      <a16:colId xmlns:a16="http://schemas.microsoft.com/office/drawing/2014/main" val="20000"/>
                    </a:ext>
                  </a:extLst>
                </a:gridCol>
              </a:tblGrid>
              <a:tr h="581075">
                <a:tc>
                  <a:txBody>
                    <a:bodyPr/>
                    <a:lstStyle/>
                    <a:p>
                      <a:pPr marL="0" lvl="0" indent="0" algn="ctr" rtl="0">
                        <a:spcBef>
                          <a:spcPts val="0"/>
                        </a:spcBef>
                        <a:spcAft>
                          <a:spcPts val="0"/>
                        </a:spcAft>
                        <a:buNone/>
                      </a:pPr>
                      <a:r>
                        <a:rPr lang="en" sz="1800" dirty="0">
                          <a:solidFill>
                            <a:schemeClr val="lt1"/>
                          </a:solidFill>
                          <a:latin typeface="Poppins SemiBold"/>
                          <a:ea typeface="Poppins SemiBold"/>
                          <a:cs typeface="Poppins SemiBold"/>
                          <a:sym typeface="Poppins SemiBold"/>
                        </a:rPr>
                        <a:t>Advanced</a:t>
                      </a:r>
                      <a:endParaRPr sz="1800" dirty="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alpha val="20540"/>
                      </a:srgb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endParaRPr lang="de-CH" dirty="0">
                        <a:solidFill>
                          <a:schemeClr val="lt1"/>
                        </a:solidFill>
                        <a:latin typeface="Poppins"/>
                        <a:ea typeface="Poppins"/>
                        <a:cs typeface="Poppins"/>
                        <a:sym typeface="Poppins"/>
                      </a:endParaRPr>
                    </a:p>
                    <a:p>
                      <a:pPr marL="0" lvl="0" indent="0" algn="ctr" rtl="0">
                        <a:spcBef>
                          <a:spcPts val="0"/>
                        </a:spcBef>
                        <a:spcAft>
                          <a:spcPts val="0"/>
                        </a:spcAft>
                        <a:buNone/>
                      </a:pPr>
                      <a:endParaRPr lang="de-CH" dirty="0">
                        <a:solidFill>
                          <a:schemeClr val="lt1"/>
                        </a:solidFill>
                        <a:latin typeface="Poppins"/>
                        <a:ea typeface="Poppins"/>
                        <a:cs typeface="Poppins"/>
                        <a:sym typeface="Poppins"/>
                      </a:endParaRPr>
                    </a:p>
                    <a:p>
                      <a:pPr marL="0" lvl="0" indent="0" algn="ctr" rtl="0">
                        <a:spcBef>
                          <a:spcPts val="0"/>
                        </a:spcBef>
                        <a:spcAft>
                          <a:spcPts val="0"/>
                        </a:spcAft>
                        <a:buNone/>
                      </a:pPr>
                      <a:endParaRPr lang="de-CH" dirty="0">
                        <a:solidFill>
                          <a:schemeClr val="lt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619500">
                <a:tc>
                  <a:txBody>
                    <a:bodyPr/>
                    <a:lstStyle/>
                    <a:p>
                      <a:pPr marL="228600" lvl="0" indent="-203200" algn="ctr" rtl="0">
                        <a:spcBef>
                          <a:spcPts val="0"/>
                        </a:spcBef>
                        <a:spcAft>
                          <a:spcPts val="0"/>
                        </a:spcAft>
                        <a:buClr>
                          <a:schemeClr val="lt1"/>
                        </a:buClr>
                        <a:buSzPts val="1400"/>
                        <a:buFont typeface="Poppins"/>
                        <a:buChar char="●"/>
                      </a:pPr>
                      <a:r>
                        <a:rPr lang="en" dirty="0">
                          <a:solidFill>
                            <a:schemeClr val="lt1"/>
                          </a:solidFill>
                          <a:latin typeface="Poppins"/>
                          <a:ea typeface="Poppins"/>
                          <a:cs typeface="Poppins"/>
                          <a:sym typeface="Poppins"/>
                        </a:rPr>
                        <a:t>NLP</a:t>
                      </a:r>
                    </a:p>
                    <a:p>
                      <a:pPr marL="228600" lvl="0" indent="-203200" algn="ctr" rtl="0">
                        <a:spcBef>
                          <a:spcPts val="0"/>
                        </a:spcBef>
                        <a:spcAft>
                          <a:spcPts val="0"/>
                        </a:spcAft>
                        <a:buClr>
                          <a:schemeClr val="lt1"/>
                        </a:buClr>
                        <a:buSzPts val="1400"/>
                        <a:buFont typeface="Poppins"/>
                        <a:buChar char="●"/>
                      </a:pPr>
                      <a:r>
                        <a:rPr lang="en" dirty="0">
                          <a:solidFill>
                            <a:schemeClr val="lt1"/>
                          </a:solidFill>
                          <a:latin typeface="Poppins"/>
                          <a:ea typeface="Poppins"/>
                          <a:cs typeface="Poppins"/>
                          <a:sym typeface="Poppins"/>
                        </a:rPr>
                        <a:t>Fundamental Analysis</a:t>
                      </a:r>
                    </a:p>
                    <a:p>
                      <a:pPr marL="228600" lvl="0" indent="-203200" algn="ctr" rtl="0">
                        <a:spcBef>
                          <a:spcPts val="0"/>
                        </a:spcBef>
                        <a:spcAft>
                          <a:spcPts val="0"/>
                        </a:spcAft>
                        <a:buClr>
                          <a:schemeClr val="lt1"/>
                        </a:buClr>
                        <a:buSzPts val="1400"/>
                        <a:buFont typeface="Poppins"/>
                        <a:buChar char="●"/>
                      </a:pPr>
                      <a:r>
                        <a:rPr lang="en" dirty="0">
                          <a:solidFill>
                            <a:schemeClr val="lt1"/>
                          </a:solidFill>
                          <a:latin typeface="Poppins"/>
                          <a:ea typeface="Poppins"/>
                          <a:cs typeface="Poppins"/>
                          <a:sym typeface="Poppins"/>
                        </a:rPr>
                        <a:t>Visualisation</a:t>
                      </a:r>
                      <a:endParaRPr dirty="0">
                        <a:solidFill>
                          <a:schemeClr val="lt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500" dirty="0">
                          <a:solidFill>
                            <a:schemeClr val="lt1"/>
                          </a:solidFill>
                          <a:latin typeface="Poppins SemiBold"/>
                          <a:ea typeface="Poppins SemiBold"/>
                          <a:cs typeface="Poppins SemiBold"/>
                          <a:sym typeface="Poppins SemiBold"/>
                        </a:rPr>
                        <a:t>$199</a:t>
                      </a:r>
                      <a:endParaRPr sz="2500" dirty="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alpha val="20540"/>
                      </a:srgbClr>
                    </a:solidFill>
                  </a:tcPr>
                </a:tc>
                <a:extLst>
                  <a:ext uri="{0D108BD9-81ED-4DB2-BD59-A6C34878D82A}">
                    <a16:rowId xmlns:a16="http://schemas.microsoft.com/office/drawing/2014/main" val="10003"/>
                  </a:ext>
                </a:extLst>
              </a:tr>
            </a:tbl>
          </a:graphicData>
        </a:graphic>
      </p:graphicFrame>
      <p:graphicFrame>
        <p:nvGraphicFramePr>
          <p:cNvPr id="9" name="Google Shape;541;p48">
            <a:extLst>
              <a:ext uri="{FF2B5EF4-FFF2-40B4-BE49-F238E27FC236}">
                <a16:creationId xmlns:a16="http://schemas.microsoft.com/office/drawing/2014/main" id="{F121C6CF-7489-4ECE-8FB0-4FAA80D7ECBD}"/>
              </a:ext>
            </a:extLst>
          </p:cNvPr>
          <p:cNvGraphicFramePr/>
          <p:nvPr>
            <p:extLst>
              <p:ext uri="{D42A27DB-BD31-4B8C-83A1-F6EECF244321}">
                <p14:modId xmlns:p14="http://schemas.microsoft.com/office/powerpoint/2010/main" val="1760589283"/>
              </p:ext>
            </p:extLst>
          </p:nvPr>
        </p:nvGraphicFramePr>
        <p:xfrm>
          <a:off x="7923916" y="2204864"/>
          <a:ext cx="2707823" cy="3156545"/>
        </p:xfrm>
        <a:graphic>
          <a:graphicData uri="http://schemas.openxmlformats.org/drawingml/2006/table">
            <a:tbl>
              <a:tblPr>
                <a:noFill/>
              </a:tblPr>
              <a:tblGrid>
                <a:gridCol w="2707823">
                  <a:extLst>
                    <a:ext uri="{9D8B030D-6E8A-4147-A177-3AD203B41FA5}">
                      <a16:colId xmlns:a16="http://schemas.microsoft.com/office/drawing/2014/main" val="20000"/>
                    </a:ext>
                  </a:extLst>
                </a:gridCol>
              </a:tblGrid>
              <a:tr h="581075">
                <a:tc>
                  <a:txBody>
                    <a:bodyPr/>
                    <a:lstStyle/>
                    <a:p>
                      <a:pPr marL="0" lvl="0" indent="0" algn="ctr" rtl="0">
                        <a:spcBef>
                          <a:spcPts val="0"/>
                        </a:spcBef>
                        <a:spcAft>
                          <a:spcPts val="0"/>
                        </a:spcAft>
                        <a:buNone/>
                      </a:pPr>
                      <a:r>
                        <a:rPr lang="en" sz="1800" dirty="0">
                          <a:solidFill>
                            <a:schemeClr val="lt1"/>
                          </a:solidFill>
                          <a:latin typeface="Poppins SemiBold"/>
                          <a:ea typeface="Poppins SemiBold"/>
                          <a:cs typeface="Poppins SemiBold"/>
                          <a:sym typeface="Poppins SemiBold"/>
                        </a:rPr>
                        <a:t>Professional</a:t>
                      </a:r>
                      <a:endParaRPr sz="1800" dirty="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alpha val="20540"/>
                      </a:srgb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endParaRPr lang="de-CH" dirty="0">
                        <a:solidFill>
                          <a:schemeClr val="lt1"/>
                        </a:solidFill>
                        <a:latin typeface="Poppins"/>
                        <a:ea typeface="Poppins"/>
                        <a:cs typeface="Poppins"/>
                        <a:sym typeface="Poppins"/>
                      </a:endParaRPr>
                    </a:p>
                    <a:p>
                      <a:pPr marL="0" lvl="0" indent="0" algn="ctr" rtl="0">
                        <a:spcBef>
                          <a:spcPts val="0"/>
                        </a:spcBef>
                        <a:spcAft>
                          <a:spcPts val="0"/>
                        </a:spcAft>
                        <a:buNone/>
                      </a:pPr>
                      <a:endParaRPr lang="de-CH" dirty="0">
                        <a:solidFill>
                          <a:schemeClr val="lt1"/>
                        </a:solidFill>
                        <a:latin typeface="Poppins"/>
                        <a:ea typeface="Poppins"/>
                        <a:cs typeface="Poppins"/>
                        <a:sym typeface="Poppins"/>
                      </a:endParaRPr>
                    </a:p>
                    <a:p>
                      <a:pPr marL="0" lvl="0" indent="0" algn="ctr" rtl="0">
                        <a:spcBef>
                          <a:spcPts val="0"/>
                        </a:spcBef>
                        <a:spcAft>
                          <a:spcPts val="0"/>
                        </a:spcAft>
                        <a:buNone/>
                      </a:pPr>
                      <a:endParaRPr lang="de-CH" dirty="0">
                        <a:solidFill>
                          <a:schemeClr val="lt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1"/>
                  </a:ext>
                </a:extLst>
              </a:tr>
              <a:tr h="619500">
                <a:tc>
                  <a:txBody>
                    <a:bodyPr/>
                    <a:lstStyle/>
                    <a:p>
                      <a:pPr marL="228600" lvl="0" indent="-203200" algn="ctr" rtl="0">
                        <a:spcBef>
                          <a:spcPts val="0"/>
                        </a:spcBef>
                        <a:spcAft>
                          <a:spcPts val="0"/>
                        </a:spcAft>
                        <a:buClr>
                          <a:schemeClr val="lt1"/>
                        </a:buClr>
                        <a:buSzPts val="1400"/>
                        <a:buFont typeface="Poppins"/>
                        <a:buChar char="●"/>
                      </a:pPr>
                      <a:r>
                        <a:rPr lang="en" dirty="0">
                          <a:solidFill>
                            <a:schemeClr val="lt1"/>
                          </a:solidFill>
                          <a:latin typeface="Poppins"/>
                          <a:ea typeface="Poppins"/>
                          <a:cs typeface="Poppins"/>
                          <a:sym typeface="Poppins"/>
                        </a:rPr>
                        <a:t>Optimization</a:t>
                      </a:r>
                      <a:endParaRPr dirty="0">
                        <a:solidFill>
                          <a:schemeClr val="lt1"/>
                        </a:solidFill>
                        <a:latin typeface="Poppins"/>
                        <a:ea typeface="Poppins"/>
                        <a:cs typeface="Poppins"/>
                        <a:sym typeface="Poppins"/>
                      </a:endParaRPr>
                    </a:p>
                    <a:p>
                      <a:pPr marL="228600" lvl="0" indent="-203200" algn="ctr" rtl="0">
                        <a:spcBef>
                          <a:spcPts val="0"/>
                        </a:spcBef>
                        <a:spcAft>
                          <a:spcPts val="0"/>
                        </a:spcAft>
                        <a:buClr>
                          <a:schemeClr val="lt1"/>
                        </a:buClr>
                        <a:buSzPts val="1400"/>
                        <a:buFont typeface="Poppins"/>
                        <a:buChar char="●"/>
                      </a:pPr>
                      <a:r>
                        <a:rPr lang="en" dirty="0">
                          <a:solidFill>
                            <a:schemeClr val="lt1"/>
                          </a:solidFill>
                          <a:latin typeface="Poppins"/>
                          <a:ea typeface="Poppins"/>
                          <a:cs typeface="Poppins"/>
                          <a:sym typeface="Poppins"/>
                        </a:rPr>
                        <a:t>Recommendations</a:t>
                      </a:r>
                    </a:p>
                    <a:p>
                      <a:pPr marL="228600" lvl="0" indent="-203200" algn="ctr" rtl="0">
                        <a:spcBef>
                          <a:spcPts val="0"/>
                        </a:spcBef>
                        <a:spcAft>
                          <a:spcPts val="0"/>
                        </a:spcAft>
                        <a:buClr>
                          <a:schemeClr val="lt1"/>
                        </a:buClr>
                        <a:buSzPts val="1400"/>
                        <a:buFont typeface="Poppins"/>
                        <a:buChar char="●"/>
                      </a:pPr>
                      <a:r>
                        <a:rPr lang="en" dirty="0">
                          <a:solidFill>
                            <a:schemeClr val="lt1"/>
                          </a:solidFill>
                          <a:latin typeface="Poppins"/>
                          <a:ea typeface="Poppins"/>
                          <a:cs typeface="Poppins"/>
                          <a:sym typeface="Poppins"/>
                        </a:rPr>
                        <a:t>Individualization</a:t>
                      </a: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500" dirty="0">
                          <a:solidFill>
                            <a:schemeClr val="lt1"/>
                          </a:solidFill>
                          <a:latin typeface="Poppins SemiBold"/>
                          <a:ea typeface="Poppins SemiBold"/>
                          <a:cs typeface="Poppins SemiBold"/>
                          <a:sym typeface="Poppins SemiBold"/>
                        </a:rPr>
                        <a:t>$599</a:t>
                      </a:r>
                      <a:endParaRPr sz="2500" dirty="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alpha val="20540"/>
                      </a:srgbClr>
                    </a:solidFill>
                  </a:tcPr>
                </a:tc>
                <a:extLst>
                  <a:ext uri="{0D108BD9-81ED-4DB2-BD59-A6C34878D82A}">
                    <a16:rowId xmlns:a16="http://schemas.microsoft.com/office/drawing/2014/main" val="10003"/>
                  </a:ext>
                </a:extLst>
              </a:tr>
            </a:tbl>
          </a:graphicData>
        </a:graphic>
      </p:graphicFrame>
      <p:sp>
        <p:nvSpPr>
          <p:cNvPr id="10" name="Google Shape;494;p47">
            <a:extLst>
              <a:ext uri="{FF2B5EF4-FFF2-40B4-BE49-F238E27FC236}">
                <a16:creationId xmlns:a16="http://schemas.microsoft.com/office/drawing/2014/main" id="{89C9ACFA-1EFE-4429-B0AF-C43169F6E171}"/>
              </a:ext>
            </a:extLst>
          </p:cNvPr>
          <p:cNvSpPr/>
          <p:nvPr/>
        </p:nvSpPr>
        <p:spPr>
          <a:xfrm>
            <a:off x="2586715" y="2997316"/>
            <a:ext cx="572700" cy="57270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515;p47">
            <a:extLst>
              <a:ext uri="{FF2B5EF4-FFF2-40B4-BE49-F238E27FC236}">
                <a16:creationId xmlns:a16="http://schemas.microsoft.com/office/drawing/2014/main" id="{79638045-7405-4930-941D-E849A9AEA801}"/>
              </a:ext>
            </a:extLst>
          </p:cNvPr>
          <p:cNvGrpSpPr/>
          <p:nvPr/>
        </p:nvGrpSpPr>
        <p:grpSpPr>
          <a:xfrm>
            <a:off x="2739662" y="3071914"/>
            <a:ext cx="266806" cy="349541"/>
            <a:chOff x="4108187" y="1485559"/>
            <a:chExt cx="266806" cy="349541"/>
          </a:xfrm>
        </p:grpSpPr>
        <p:sp>
          <p:nvSpPr>
            <p:cNvPr id="12" name="Google Shape;516;p47">
              <a:extLst>
                <a:ext uri="{FF2B5EF4-FFF2-40B4-BE49-F238E27FC236}">
                  <a16:creationId xmlns:a16="http://schemas.microsoft.com/office/drawing/2014/main" id="{B6ADC939-2B42-4A79-B279-06DA9A8C89F6}"/>
                </a:ext>
              </a:extLst>
            </p:cNvPr>
            <p:cNvSpPr/>
            <p:nvPr/>
          </p:nvSpPr>
          <p:spPr>
            <a:xfrm>
              <a:off x="4170044" y="1742308"/>
              <a:ext cx="143095" cy="41789"/>
            </a:xfrm>
            <a:custGeom>
              <a:avLst/>
              <a:gdLst/>
              <a:ahLst/>
              <a:cxnLst/>
              <a:rect l="l" t="t" r="r" b="b"/>
              <a:pathLst>
                <a:path w="4407" h="1287" extrusionOk="0">
                  <a:moveTo>
                    <a:pt x="1" y="0"/>
                  </a:moveTo>
                  <a:lnTo>
                    <a:pt x="1" y="1286"/>
                  </a:lnTo>
                  <a:lnTo>
                    <a:pt x="4406" y="1286"/>
                  </a:lnTo>
                  <a:lnTo>
                    <a:pt x="4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7;p47">
              <a:extLst>
                <a:ext uri="{FF2B5EF4-FFF2-40B4-BE49-F238E27FC236}">
                  <a16:creationId xmlns:a16="http://schemas.microsoft.com/office/drawing/2014/main" id="{481E9F32-4A2B-439C-9861-EEDFE01A5D5B}"/>
                </a:ext>
              </a:extLst>
            </p:cNvPr>
            <p:cNvSpPr/>
            <p:nvPr/>
          </p:nvSpPr>
          <p:spPr>
            <a:xfrm>
              <a:off x="4108187" y="1526570"/>
              <a:ext cx="266806" cy="308530"/>
            </a:xfrm>
            <a:custGeom>
              <a:avLst/>
              <a:gdLst/>
              <a:ahLst/>
              <a:cxnLst/>
              <a:rect l="l" t="t" r="r" b="b"/>
              <a:pathLst>
                <a:path w="8217" h="9502" extrusionOk="0">
                  <a:moveTo>
                    <a:pt x="1572" y="2215"/>
                  </a:moveTo>
                  <a:cubicBezTo>
                    <a:pt x="1763" y="2215"/>
                    <a:pt x="1906" y="2358"/>
                    <a:pt x="1906" y="2548"/>
                  </a:cubicBezTo>
                  <a:cubicBezTo>
                    <a:pt x="1906" y="2715"/>
                    <a:pt x="1763" y="2858"/>
                    <a:pt x="1572" y="2858"/>
                  </a:cubicBezTo>
                  <a:cubicBezTo>
                    <a:pt x="1405" y="2858"/>
                    <a:pt x="1263" y="2715"/>
                    <a:pt x="1263" y="2548"/>
                  </a:cubicBezTo>
                  <a:cubicBezTo>
                    <a:pt x="1263" y="2358"/>
                    <a:pt x="1405" y="2215"/>
                    <a:pt x="1572" y="2215"/>
                  </a:cubicBezTo>
                  <a:close/>
                  <a:moveTo>
                    <a:pt x="6645" y="2215"/>
                  </a:moveTo>
                  <a:cubicBezTo>
                    <a:pt x="6811" y="2215"/>
                    <a:pt x="6954" y="2358"/>
                    <a:pt x="6954" y="2548"/>
                  </a:cubicBezTo>
                  <a:cubicBezTo>
                    <a:pt x="6954" y="2715"/>
                    <a:pt x="6811" y="2858"/>
                    <a:pt x="6645" y="2858"/>
                  </a:cubicBezTo>
                  <a:lnTo>
                    <a:pt x="2834" y="2858"/>
                  </a:lnTo>
                  <a:cubicBezTo>
                    <a:pt x="2668" y="2858"/>
                    <a:pt x="2525" y="2715"/>
                    <a:pt x="2525" y="2548"/>
                  </a:cubicBezTo>
                  <a:cubicBezTo>
                    <a:pt x="2525" y="2358"/>
                    <a:pt x="2668" y="2215"/>
                    <a:pt x="2834" y="2215"/>
                  </a:cubicBezTo>
                  <a:close/>
                  <a:moveTo>
                    <a:pt x="1572" y="3477"/>
                  </a:moveTo>
                  <a:cubicBezTo>
                    <a:pt x="1763" y="3477"/>
                    <a:pt x="1906" y="3620"/>
                    <a:pt x="1906" y="3810"/>
                  </a:cubicBezTo>
                  <a:cubicBezTo>
                    <a:pt x="1906" y="3977"/>
                    <a:pt x="1763" y="4120"/>
                    <a:pt x="1572" y="4120"/>
                  </a:cubicBezTo>
                  <a:cubicBezTo>
                    <a:pt x="1405" y="4120"/>
                    <a:pt x="1263" y="3977"/>
                    <a:pt x="1263" y="3810"/>
                  </a:cubicBezTo>
                  <a:cubicBezTo>
                    <a:pt x="1263" y="3620"/>
                    <a:pt x="1405" y="3477"/>
                    <a:pt x="1572" y="3477"/>
                  </a:cubicBezTo>
                  <a:close/>
                  <a:moveTo>
                    <a:pt x="6645" y="3477"/>
                  </a:moveTo>
                  <a:cubicBezTo>
                    <a:pt x="6811" y="3477"/>
                    <a:pt x="6954" y="3620"/>
                    <a:pt x="6954" y="3810"/>
                  </a:cubicBezTo>
                  <a:cubicBezTo>
                    <a:pt x="6954" y="3977"/>
                    <a:pt x="6811" y="4120"/>
                    <a:pt x="6645" y="4120"/>
                  </a:cubicBezTo>
                  <a:lnTo>
                    <a:pt x="2834" y="4120"/>
                  </a:lnTo>
                  <a:cubicBezTo>
                    <a:pt x="2668" y="4120"/>
                    <a:pt x="2525" y="3977"/>
                    <a:pt x="2525" y="3810"/>
                  </a:cubicBezTo>
                  <a:cubicBezTo>
                    <a:pt x="2525" y="3620"/>
                    <a:pt x="2668" y="3477"/>
                    <a:pt x="2834" y="3477"/>
                  </a:cubicBezTo>
                  <a:close/>
                  <a:moveTo>
                    <a:pt x="1572" y="4763"/>
                  </a:moveTo>
                  <a:cubicBezTo>
                    <a:pt x="1763" y="4763"/>
                    <a:pt x="1906" y="4882"/>
                    <a:pt x="1906" y="5072"/>
                  </a:cubicBezTo>
                  <a:cubicBezTo>
                    <a:pt x="1906" y="5239"/>
                    <a:pt x="1763" y="5382"/>
                    <a:pt x="1572" y="5382"/>
                  </a:cubicBezTo>
                  <a:cubicBezTo>
                    <a:pt x="1405" y="5382"/>
                    <a:pt x="1263" y="5239"/>
                    <a:pt x="1263" y="5072"/>
                  </a:cubicBezTo>
                  <a:cubicBezTo>
                    <a:pt x="1263" y="4882"/>
                    <a:pt x="1405" y="4763"/>
                    <a:pt x="1572" y="4763"/>
                  </a:cubicBezTo>
                  <a:close/>
                  <a:moveTo>
                    <a:pt x="6645" y="4763"/>
                  </a:moveTo>
                  <a:cubicBezTo>
                    <a:pt x="6811" y="4763"/>
                    <a:pt x="6954" y="4882"/>
                    <a:pt x="6954" y="5072"/>
                  </a:cubicBezTo>
                  <a:cubicBezTo>
                    <a:pt x="6954" y="5239"/>
                    <a:pt x="6811" y="5382"/>
                    <a:pt x="6645" y="5382"/>
                  </a:cubicBezTo>
                  <a:lnTo>
                    <a:pt x="2834" y="5382"/>
                  </a:lnTo>
                  <a:cubicBezTo>
                    <a:pt x="2668" y="5382"/>
                    <a:pt x="2525" y="5239"/>
                    <a:pt x="2525" y="5072"/>
                  </a:cubicBezTo>
                  <a:cubicBezTo>
                    <a:pt x="2525" y="4882"/>
                    <a:pt x="2668" y="4763"/>
                    <a:pt x="2834" y="4763"/>
                  </a:cubicBezTo>
                  <a:close/>
                  <a:moveTo>
                    <a:pt x="6645" y="6025"/>
                  </a:moveTo>
                  <a:cubicBezTo>
                    <a:pt x="6811" y="6025"/>
                    <a:pt x="6954" y="6168"/>
                    <a:pt x="6954" y="6335"/>
                  </a:cubicBezTo>
                  <a:lnTo>
                    <a:pt x="6954" y="8240"/>
                  </a:lnTo>
                  <a:cubicBezTo>
                    <a:pt x="6954" y="8430"/>
                    <a:pt x="6811" y="8573"/>
                    <a:pt x="6645" y="8573"/>
                  </a:cubicBezTo>
                  <a:lnTo>
                    <a:pt x="1572" y="8573"/>
                  </a:lnTo>
                  <a:cubicBezTo>
                    <a:pt x="1405" y="8573"/>
                    <a:pt x="1263" y="8430"/>
                    <a:pt x="1263" y="8240"/>
                  </a:cubicBezTo>
                  <a:lnTo>
                    <a:pt x="1263" y="6335"/>
                  </a:lnTo>
                  <a:cubicBezTo>
                    <a:pt x="1263" y="6168"/>
                    <a:pt x="1405" y="6025"/>
                    <a:pt x="1572" y="6025"/>
                  </a:cubicBezTo>
                  <a:close/>
                  <a:moveTo>
                    <a:pt x="310" y="0"/>
                  </a:moveTo>
                  <a:cubicBezTo>
                    <a:pt x="143" y="0"/>
                    <a:pt x="0" y="143"/>
                    <a:pt x="0" y="310"/>
                  </a:cubicBezTo>
                  <a:lnTo>
                    <a:pt x="0" y="9192"/>
                  </a:lnTo>
                  <a:cubicBezTo>
                    <a:pt x="0" y="9359"/>
                    <a:pt x="143" y="9502"/>
                    <a:pt x="310" y="9502"/>
                  </a:cubicBezTo>
                  <a:lnTo>
                    <a:pt x="7907" y="9502"/>
                  </a:lnTo>
                  <a:cubicBezTo>
                    <a:pt x="8074" y="9502"/>
                    <a:pt x="8216" y="9359"/>
                    <a:pt x="8216" y="9192"/>
                  </a:cubicBezTo>
                  <a:lnTo>
                    <a:pt x="8216" y="310"/>
                  </a:lnTo>
                  <a:cubicBezTo>
                    <a:pt x="8216" y="143"/>
                    <a:pt x="8074" y="0"/>
                    <a:pt x="7907" y="0"/>
                  </a:cubicBezTo>
                  <a:lnTo>
                    <a:pt x="6002" y="0"/>
                  </a:lnTo>
                  <a:lnTo>
                    <a:pt x="6002" y="310"/>
                  </a:lnTo>
                  <a:cubicBezTo>
                    <a:pt x="6002" y="834"/>
                    <a:pt x="5573" y="1262"/>
                    <a:pt x="5049" y="1262"/>
                  </a:cubicBezTo>
                  <a:lnTo>
                    <a:pt x="3168" y="1262"/>
                  </a:lnTo>
                  <a:cubicBezTo>
                    <a:pt x="2644" y="1262"/>
                    <a:pt x="2215" y="834"/>
                    <a:pt x="2215" y="310"/>
                  </a:cubicBezTo>
                  <a:lnTo>
                    <a:pt x="22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8;p47">
              <a:extLst>
                <a:ext uri="{FF2B5EF4-FFF2-40B4-BE49-F238E27FC236}">
                  <a16:creationId xmlns:a16="http://schemas.microsoft.com/office/drawing/2014/main" id="{6D941FBE-58DE-4D2B-B5DE-2CD80CDDF311}"/>
                </a:ext>
              </a:extLst>
            </p:cNvPr>
            <p:cNvSpPr/>
            <p:nvPr/>
          </p:nvSpPr>
          <p:spPr>
            <a:xfrm>
              <a:off x="4200210" y="1485559"/>
              <a:ext cx="82766" cy="61141"/>
            </a:xfrm>
            <a:custGeom>
              <a:avLst/>
              <a:gdLst/>
              <a:ahLst/>
              <a:cxnLst/>
              <a:rect l="l" t="t" r="r" b="b"/>
              <a:pathLst>
                <a:path w="2549" h="1883" extrusionOk="0">
                  <a:moveTo>
                    <a:pt x="1286" y="1"/>
                  </a:moveTo>
                  <a:cubicBezTo>
                    <a:pt x="929" y="1"/>
                    <a:pt x="643" y="287"/>
                    <a:pt x="643" y="620"/>
                  </a:cubicBezTo>
                  <a:lnTo>
                    <a:pt x="334" y="620"/>
                  </a:lnTo>
                  <a:cubicBezTo>
                    <a:pt x="143" y="620"/>
                    <a:pt x="0" y="763"/>
                    <a:pt x="0" y="930"/>
                  </a:cubicBezTo>
                  <a:lnTo>
                    <a:pt x="0" y="1573"/>
                  </a:lnTo>
                  <a:cubicBezTo>
                    <a:pt x="0" y="1739"/>
                    <a:pt x="143" y="1882"/>
                    <a:pt x="334" y="1882"/>
                  </a:cubicBezTo>
                  <a:lnTo>
                    <a:pt x="2215" y="1882"/>
                  </a:lnTo>
                  <a:cubicBezTo>
                    <a:pt x="2406" y="1882"/>
                    <a:pt x="2548" y="1739"/>
                    <a:pt x="2548" y="1573"/>
                  </a:cubicBezTo>
                  <a:lnTo>
                    <a:pt x="2548" y="930"/>
                  </a:lnTo>
                  <a:cubicBezTo>
                    <a:pt x="2548" y="763"/>
                    <a:pt x="2406" y="620"/>
                    <a:pt x="2215" y="620"/>
                  </a:cubicBezTo>
                  <a:lnTo>
                    <a:pt x="1905" y="620"/>
                  </a:lnTo>
                  <a:cubicBezTo>
                    <a:pt x="1905" y="287"/>
                    <a:pt x="1620" y="1"/>
                    <a:pt x="1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491;p47">
            <a:extLst>
              <a:ext uri="{FF2B5EF4-FFF2-40B4-BE49-F238E27FC236}">
                <a16:creationId xmlns:a16="http://schemas.microsoft.com/office/drawing/2014/main" id="{86B5065C-A77D-4394-80FB-70197FF409FF}"/>
              </a:ext>
            </a:extLst>
          </p:cNvPr>
          <p:cNvSpPr/>
          <p:nvPr/>
        </p:nvSpPr>
        <p:spPr>
          <a:xfrm>
            <a:off x="5731146" y="2996952"/>
            <a:ext cx="572700" cy="57270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509;p47">
            <a:extLst>
              <a:ext uri="{FF2B5EF4-FFF2-40B4-BE49-F238E27FC236}">
                <a16:creationId xmlns:a16="http://schemas.microsoft.com/office/drawing/2014/main" id="{AC87ABFF-BCD1-4820-AB50-27023C8CA4D1}"/>
              </a:ext>
            </a:extLst>
          </p:cNvPr>
          <p:cNvGrpSpPr/>
          <p:nvPr/>
        </p:nvGrpSpPr>
        <p:grpSpPr>
          <a:xfrm>
            <a:off x="5844311" y="3104961"/>
            <a:ext cx="352665" cy="349743"/>
            <a:chOff x="4719065" y="1485559"/>
            <a:chExt cx="352665" cy="349743"/>
          </a:xfrm>
          <a:solidFill>
            <a:schemeClr val="tx1"/>
          </a:solidFill>
        </p:grpSpPr>
        <p:sp>
          <p:nvSpPr>
            <p:cNvPr id="19" name="Google Shape;510;p47">
              <a:extLst>
                <a:ext uri="{FF2B5EF4-FFF2-40B4-BE49-F238E27FC236}">
                  <a16:creationId xmlns:a16="http://schemas.microsoft.com/office/drawing/2014/main" id="{9E348E4E-436F-49F2-ACA5-955B90745E91}"/>
                </a:ext>
              </a:extLst>
            </p:cNvPr>
            <p:cNvSpPr/>
            <p:nvPr/>
          </p:nvSpPr>
          <p:spPr>
            <a:xfrm>
              <a:off x="4937140" y="1703635"/>
              <a:ext cx="60362" cy="59582"/>
            </a:xfrm>
            <a:custGeom>
              <a:avLst/>
              <a:gdLst/>
              <a:ahLst/>
              <a:cxnLst/>
              <a:rect l="l" t="t" r="r" b="b"/>
              <a:pathLst>
                <a:path w="1859" h="1835" extrusionOk="0">
                  <a:moveTo>
                    <a:pt x="1334" y="1"/>
                  </a:moveTo>
                  <a:cubicBezTo>
                    <a:pt x="977" y="524"/>
                    <a:pt x="524" y="977"/>
                    <a:pt x="1" y="1334"/>
                  </a:cubicBezTo>
                  <a:lnTo>
                    <a:pt x="501" y="1834"/>
                  </a:lnTo>
                  <a:lnTo>
                    <a:pt x="1858" y="501"/>
                  </a:lnTo>
                  <a:lnTo>
                    <a:pt x="13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11;p47">
              <a:extLst>
                <a:ext uri="{FF2B5EF4-FFF2-40B4-BE49-F238E27FC236}">
                  <a16:creationId xmlns:a16="http://schemas.microsoft.com/office/drawing/2014/main" id="{F54A082A-11ED-4A13-8A14-5E7FFA155EEB}"/>
                </a:ext>
              </a:extLst>
            </p:cNvPr>
            <p:cNvSpPr/>
            <p:nvPr/>
          </p:nvSpPr>
          <p:spPr>
            <a:xfrm>
              <a:off x="4968085" y="1734580"/>
              <a:ext cx="103644" cy="100722"/>
            </a:xfrm>
            <a:custGeom>
              <a:avLst/>
              <a:gdLst/>
              <a:ahLst/>
              <a:cxnLst/>
              <a:rect l="l" t="t" r="r" b="b"/>
              <a:pathLst>
                <a:path w="3192" h="3102" extrusionOk="0">
                  <a:moveTo>
                    <a:pt x="1334" y="0"/>
                  </a:moveTo>
                  <a:lnTo>
                    <a:pt x="0" y="1334"/>
                  </a:lnTo>
                  <a:lnTo>
                    <a:pt x="1500" y="2834"/>
                  </a:lnTo>
                  <a:cubicBezTo>
                    <a:pt x="1679" y="3013"/>
                    <a:pt x="1917" y="3102"/>
                    <a:pt x="2158" y="3102"/>
                  </a:cubicBezTo>
                  <a:cubicBezTo>
                    <a:pt x="2399" y="3102"/>
                    <a:pt x="2644" y="3013"/>
                    <a:pt x="2834" y="2834"/>
                  </a:cubicBezTo>
                  <a:cubicBezTo>
                    <a:pt x="3191" y="2453"/>
                    <a:pt x="3191" y="1858"/>
                    <a:pt x="2834" y="1477"/>
                  </a:cubicBezTo>
                  <a:lnTo>
                    <a:pt x="13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2;p47">
              <a:extLst>
                <a:ext uri="{FF2B5EF4-FFF2-40B4-BE49-F238E27FC236}">
                  <a16:creationId xmlns:a16="http://schemas.microsoft.com/office/drawing/2014/main" id="{F14D6506-4D23-4DD8-9967-A8A2AD5121CD}"/>
                </a:ext>
              </a:extLst>
            </p:cNvPr>
            <p:cNvSpPr/>
            <p:nvPr/>
          </p:nvSpPr>
          <p:spPr>
            <a:xfrm>
              <a:off x="4842033" y="1608527"/>
              <a:ext cx="20911" cy="20131"/>
            </a:xfrm>
            <a:custGeom>
              <a:avLst/>
              <a:gdLst/>
              <a:ahLst/>
              <a:cxnLst/>
              <a:rect l="l" t="t" r="r" b="b"/>
              <a:pathLst>
                <a:path w="644" h="620" extrusionOk="0">
                  <a:moveTo>
                    <a:pt x="310" y="0"/>
                  </a:moveTo>
                  <a:cubicBezTo>
                    <a:pt x="143" y="0"/>
                    <a:pt x="0" y="143"/>
                    <a:pt x="0" y="310"/>
                  </a:cubicBezTo>
                  <a:cubicBezTo>
                    <a:pt x="0" y="477"/>
                    <a:pt x="143" y="620"/>
                    <a:pt x="310" y="620"/>
                  </a:cubicBezTo>
                  <a:cubicBezTo>
                    <a:pt x="500" y="620"/>
                    <a:pt x="643" y="477"/>
                    <a:pt x="643" y="310"/>
                  </a:cubicBezTo>
                  <a:cubicBezTo>
                    <a:pt x="643" y="143"/>
                    <a:pt x="500" y="0"/>
                    <a:pt x="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3;p47">
              <a:extLst>
                <a:ext uri="{FF2B5EF4-FFF2-40B4-BE49-F238E27FC236}">
                  <a16:creationId xmlns:a16="http://schemas.microsoft.com/office/drawing/2014/main" id="{361DAB0C-97AB-4458-9BA7-337918CC28E0}"/>
                </a:ext>
              </a:extLst>
            </p:cNvPr>
            <p:cNvSpPr/>
            <p:nvPr/>
          </p:nvSpPr>
          <p:spPr>
            <a:xfrm>
              <a:off x="4784819" y="1546670"/>
              <a:ext cx="134556" cy="143842"/>
            </a:xfrm>
            <a:custGeom>
              <a:avLst/>
              <a:gdLst/>
              <a:ahLst/>
              <a:cxnLst/>
              <a:rect l="l" t="t" r="r" b="b"/>
              <a:pathLst>
                <a:path w="4144" h="4430" extrusionOk="0">
                  <a:moveTo>
                    <a:pt x="2072" y="1262"/>
                  </a:moveTo>
                  <a:cubicBezTo>
                    <a:pt x="2596" y="1262"/>
                    <a:pt x="3025" y="1691"/>
                    <a:pt x="3025" y="2215"/>
                  </a:cubicBezTo>
                  <a:cubicBezTo>
                    <a:pt x="3025" y="2739"/>
                    <a:pt x="2596" y="3168"/>
                    <a:pt x="2072" y="3168"/>
                  </a:cubicBezTo>
                  <a:cubicBezTo>
                    <a:pt x="1548" y="3168"/>
                    <a:pt x="1143" y="2739"/>
                    <a:pt x="1143" y="2215"/>
                  </a:cubicBezTo>
                  <a:cubicBezTo>
                    <a:pt x="1143" y="1691"/>
                    <a:pt x="1548" y="1262"/>
                    <a:pt x="2072" y="1262"/>
                  </a:cubicBezTo>
                  <a:close/>
                  <a:moveTo>
                    <a:pt x="1762" y="0"/>
                  </a:moveTo>
                  <a:lnTo>
                    <a:pt x="1762" y="429"/>
                  </a:lnTo>
                  <a:cubicBezTo>
                    <a:pt x="1762" y="572"/>
                    <a:pt x="1691" y="691"/>
                    <a:pt x="1548" y="738"/>
                  </a:cubicBezTo>
                  <a:cubicBezTo>
                    <a:pt x="1381" y="810"/>
                    <a:pt x="1215" y="905"/>
                    <a:pt x="1072" y="1024"/>
                  </a:cubicBezTo>
                  <a:cubicBezTo>
                    <a:pt x="1008" y="1075"/>
                    <a:pt x="937" y="1099"/>
                    <a:pt x="867" y="1099"/>
                  </a:cubicBezTo>
                  <a:cubicBezTo>
                    <a:pt x="806" y="1099"/>
                    <a:pt x="746" y="1081"/>
                    <a:pt x="691" y="1048"/>
                  </a:cubicBezTo>
                  <a:lnTo>
                    <a:pt x="333" y="834"/>
                  </a:lnTo>
                  <a:lnTo>
                    <a:pt x="0" y="1381"/>
                  </a:lnTo>
                  <a:lnTo>
                    <a:pt x="381" y="1596"/>
                  </a:lnTo>
                  <a:cubicBezTo>
                    <a:pt x="500" y="1667"/>
                    <a:pt x="548" y="1786"/>
                    <a:pt x="524" y="1929"/>
                  </a:cubicBezTo>
                  <a:cubicBezTo>
                    <a:pt x="524" y="2024"/>
                    <a:pt x="500" y="2120"/>
                    <a:pt x="500" y="2215"/>
                  </a:cubicBezTo>
                  <a:cubicBezTo>
                    <a:pt x="500" y="2310"/>
                    <a:pt x="524" y="2405"/>
                    <a:pt x="524" y="2501"/>
                  </a:cubicBezTo>
                  <a:cubicBezTo>
                    <a:pt x="548" y="2644"/>
                    <a:pt x="500" y="2763"/>
                    <a:pt x="381" y="2834"/>
                  </a:cubicBezTo>
                  <a:lnTo>
                    <a:pt x="0" y="3048"/>
                  </a:lnTo>
                  <a:lnTo>
                    <a:pt x="333" y="3596"/>
                  </a:lnTo>
                  <a:lnTo>
                    <a:pt x="691" y="3382"/>
                  </a:lnTo>
                  <a:cubicBezTo>
                    <a:pt x="741" y="3352"/>
                    <a:pt x="795" y="3339"/>
                    <a:pt x="849" y="3339"/>
                  </a:cubicBezTo>
                  <a:cubicBezTo>
                    <a:pt x="925" y="3339"/>
                    <a:pt x="1003" y="3364"/>
                    <a:pt x="1072" y="3406"/>
                  </a:cubicBezTo>
                  <a:cubicBezTo>
                    <a:pt x="1215" y="3549"/>
                    <a:pt x="1381" y="3644"/>
                    <a:pt x="1548" y="3691"/>
                  </a:cubicBezTo>
                  <a:cubicBezTo>
                    <a:pt x="1691" y="3739"/>
                    <a:pt x="1762" y="3858"/>
                    <a:pt x="1762" y="4001"/>
                  </a:cubicBezTo>
                  <a:lnTo>
                    <a:pt x="1762" y="4430"/>
                  </a:lnTo>
                  <a:lnTo>
                    <a:pt x="2405" y="4430"/>
                  </a:lnTo>
                  <a:lnTo>
                    <a:pt x="2405" y="4001"/>
                  </a:lnTo>
                  <a:cubicBezTo>
                    <a:pt x="2405" y="3858"/>
                    <a:pt x="2477" y="3739"/>
                    <a:pt x="2596" y="3691"/>
                  </a:cubicBezTo>
                  <a:cubicBezTo>
                    <a:pt x="2786" y="3644"/>
                    <a:pt x="2953" y="3549"/>
                    <a:pt x="3096" y="3406"/>
                  </a:cubicBezTo>
                  <a:cubicBezTo>
                    <a:pt x="3151" y="3364"/>
                    <a:pt x="3223" y="3339"/>
                    <a:pt x="3296" y="3339"/>
                  </a:cubicBezTo>
                  <a:cubicBezTo>
                    <a:pt x="3349" y="3339"/>
                    <a:pt x="3403" y="3352"/>
                    <a:pt x="3453" y="3382"/>
                  </a:cubicBezTo>
                  <a:lnTo>
                    <a:pt x="3834" y="3596"/>
                  </a:lnTo>
                  <a:lnTo>
                    <a:pt x="4144" y="3048"/>
                  </a:lnTo>
                  <a:lnTo>
                    <a:pt x="3787" y="2834"/>
                  </a:lnTo>
                  <a:cubicBezTo>
                    <a:pt x="3668" y="2763"/>
                    <a:pt x="3596" y="2644"/>
                    <a:pt x="3620" y="2501"/>
                  </a:cubicBezTo>
                  <a:cubicBezTo>
                    <a:pt x="3644" y="2405"/>
                    <a:pt x="3668" y="2310"/>
                    <a:pt x="3668" y="2215"/>
                  </a:cubicBezTo>
                  <a:cubicBezTo>
                    <a:pt x="3668" y="2120"/>
                    <a:pt x="3644" y="2024"/>
                    <a:pt x="3620" y="1929"/>
                  </a:cubicBezTo>
                  <a:cubicBezTo>
                    <a:pt x="3596" y="1786"/>
                    <a:pt x="3668" y="1667"/>
                    <a:pt x="3787" y="1596"/>
                  </a:cubicBezTo>
                  <a:lnTo>
                    <a:pt x="4144" y="1381"/>
                  </a:lnTo>
                  <a:lnTo>
                    <a:pt x="3834" y="834"/>
                  </a:lnTo>
                  <a:lnTo>
                    <a:pt x="3453" y="1048"/>
                  </a:lnTo>
                  <a:cubicBezTo>
                    <a:pt x="3398" y="1081"/>
                    <a:pt x="3338" y="1099"/>
                    <a:pt x="3279" y="1099"/>
                  </a:cubicBezTo>
                  <a:cubicBezTo>
                    <a:pt x="3212" y="1099"/>
                    <a:pt x="3147" y="1075"/>
                    <a:pt x="3096" y="1024"/>
                  </a:cubicBezTo>
                  <a:cubicBezTo>
                    <a:pt x="2953" y="905"/>
                    <a:pt x="2786" y="810"/>
                    <a:pt x="2596" y="738"/>
                  </a:cubicBezTo>
                  <a:cubicBezTo>
                    <a:pt x="2477" y="691"/>
                    <a:pt x="2405" y="572"/>
                    <a:pt x="2405" y="429"/>
                  </a:cubicBezTo>
                  <a:lnTo>
                    <a:pt x="24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4;p47">
              <a:extLst>
                <a:ext uri="{FF2B5EF4-FFF2-40B4-BE49-F238E27FC236}">
                  <a16:creationId xmlns:a16="http://schemas.microsoft.com/office/drawing/2014/main" id="{F064B2AF-8442-4E8C-AF73-5F65FF35E68A}"/>
                </a:ext>
              </a:extLst>
            </p:cNvPr>
            <p:cNvSpPr/>
            <p:nvPr/>
          </p:nvSpPr>
          <p:spPr>
            <a:xfrm>
              <a:off x="4719065" y="1485559"/>
              <a:ext cx="266806" cy="266027"/>
            </a:xfrm>
            <a:custGeom>
              <a:avLst/>
              <a:gdLst/>
              <a:ahLst/>
              <a:cxnLst/>
              <a:rect l="l" t="t" r="r" b="b"/>
              <a:pathLst>
                <a:path w="8217" h="8193" extrusionOk="0">
                  <a:moveTo>
                    <a:pt x="4740" y="1263"/>
                  </a:moveTo>
                  <a:cubicBezTo>
                    <a:pt x="4907" y="1263"/>
                    <a:pt x="5050" y="1406"/>
                    <a:pt x="5050" y="1573"/>
                  </a:cubicBezTo>
                  <a:lnTo>
                    <a:pt x="5050" y="2120"/>
                  </a:lnTo>
                  <a:cubicBezTo>
                    <a:pt x="5145" y="2168"/>
                    <a:pt x="5264" y="2216"/>
                    <a:pt x="5359" y="2287"/>
                  </a:cubicBezTo>
                  <a:lnTo>
                    <a:pt x="5812" y="2025"/>
                  </a:lnTo>
                  <a:cubicBezTo>
                    <a:pt x="5871" y="1991"/>
                    <a:pt x="5933" y="1976"/>
                    <a:pt x="5991" y="1976"/>
                  </a:cubicBezTo>
                  <a:cubicBezTo>
                    <a:pt x="6098" y="1976"/>
                    <a:pt x="6194" y="2028"/>
                    <a:pt x="6240" y="2120"/>
                  </a:cubicBezTo>
                  <a:lnTo>
                    <a:pt x="6883" y="3216"/>
                  </a:lnTo>
                  <a:cubicBezTo>
                    <a:pt x="6978" y="3382"/>
                    <a:pt x="6907" y="3573"/>
                    <a:pt x="6764" y="3644"/>
                  </a:cubicBezTo>
                  <a:lnTo>
                    <a:pt x="6312" y="3930"/>
                  </a:lnTo>
                  <a:cubicBezTo>
                    <a:pt x="6312" y="3978"/>
                    <a:pt x="6312" y="4049"/>
                    <a:pt x="6312" y="4097"/>
                  </a:cubicBezTo>
                  <a:cubicBezTo>
                    <a:pt x="6312" y="4168"/>
                    <a:pt x="6312" y="4216"/>
                    <a:pt x="6312" y="4287"/>
                  </a:cubicBezTo>
                  <a:lnTo>
                    <a:pt x="6764" y="4549"/>
                  </a:lnTo>
                  <a:cubicBezTo>
                    <a:pt x="6907" y="4621"/>
                    <a:pt x="6978" y="4811"/>
                    <a:pt x="6883" y="4978"/>
                  </a:cubicBezTo>
                  <a:lnTo>
                    <a:pt x="6240" y="6074"/>
                  </a:lnTo>
                  <a:cubicBezTo>
                    <a:pt x="6191" y="6172"/>
                    <a:pt x="6085" y="6225"/>
                    <a:pt x="5969" y="6225"/>
                  </a:cubicBezTo>
                  <a:cubicBezTo>
                    <a:pt x="5917" y="6225"/>
                    <a:pt x="5863" y="6215"/>
                    <a:pt x="5812" y="6193"/>
                  </a:cubicBezTo>
                  <a:lnTo>
                    <a:pt x="5359" y="5907"/>
                  </a:lnTo>
                  <a:cubicBezTo>
                    <a:pt x="5264" y="5978"/>
                    <a:pt x="5145" y="6026"/>
                    <a:pt x="5050" y="6097"/>
                  </a:cubicBezTo>
                  <a:lnTo>
                    <a:pt x="5050" y="6621"/>
                  </a:lnTo>
                  <a:cubicBezTo>
                    <a:pt x="5050" y="6788"/>
                    <a:pt x="4907" y="6931"/>
                    <a:pt x="4740" y="6931"/>
                  </a:cubicBezTo>
                  <a:lnTo>
                    <a:pt x="3478" y="6931"/>
                  </a:lnTo>
                  <a:cubicBezTo>
                    <a:pt x="3287" y="6931"/>
                    <a:pt x="3168" y="6788"/>
                    <a:pt x="3168" y="6621"/>
                  </a:cubicBezTo>
                  <a:lnTo>
                    <a:pt x="3168" y="6097"/>
                  </a:lnTo>
                  <a:cubicBezTo>
                    <a:pt x="3049" y="6026"/>
                    <a:pt x="2954" y="5978"/>
                    <a:pt x="2859" y="5907"/>
                  </a:cubicBezTo>
                  <a:lnTo>
                    <a:pt x="2382" y="6193"/>
                  </a:lnTo>
                  <a:cubicBezTo>
                    <a:pt x="2338" y="6215"/>
                    <a:pt x="2289" y="6225"/>
                    <a:pt x="2240" y="6225"/>
                  </a:cubicBezTo>
                  <a:cubicBezTo>
                    <a:pt x="2131" y="6225"/>
                    <a:pt x="2019" y="6172"/>
                    <a:pt x="1954" y="6074"/>
                  </a:cubicBezTo>
                  <a:lnTo>
                    <a:pt x="1334" y="4978"/>
                  </a:lnTo>
                  <a:cubicBezTo>
                    <a:pt x="1239" y="4811"/>
                    <a:pt x="1287" y="4621"/>
                    <a:pt x="1454" y="4549"/>
                  </a:cubicBezTo>
                  <a:lnTo>
                    <a:pt x="1906" y="4287"/>
                  </a:lnTo>
                  <a:cubicBezTo>
                    <a:pt x="1906" y="4216"/>
                    <a:pt x="1882" y="4168"/>
                    <a:pt x="1882" y="4097"/>
                  </a:cubicBezTo>
                  <a:cubicBezTo>
                    <a:pt x="1882" y="4049"/>
                    <a:pt x="1906" y="3978"/>
                    <a:pt x="1906" y="3930"/>
                  </a:cubicBezTo>
                  <a:lnTo>
                    <a:pt x="1454" y="3644"/>
                  </a:lnTo>
                  <a:cubicBezTo>
                    <a:pt x="1287" y="3573"/>
                    <a:pt x="1239" y="3382"/>
                    <a:pt x="1334" y="3216"/>
                  </a:cubicBezTo>
                  <a:lnTo>
                    <a:pt x="1954" y="2120"/>
                  </a:lnTo>
                  <a:cubicBezTo>
                    <a:pt x="2015" y="2028"/>
                    <a:pt x="2116" y="1976"/>
                    <a:pt x="2219" y="1976"/>
                  </a:cubicBezTo>
                  <a:cubicBezTo>
                    <a:pt x="2275" y="1976"/>
                    <a:pt x="2332" y="1991"/>
                    <a:pt x="2382" y="2025"/>
                  </a:cubicBezTo>
                  <a:lnTo>
                    <a:pt x="2859" y="2287"/>
                  </a:lnTo>
                  <a:cubicBezTo>
                    <a:pt x="2954" y="2216"/>
                    <a:pt x="3049" y="2168"/>
                    <a:pt x="3168" y="2120"/>
                  </a:cubicBezTo>
                  <a:lnTo>
                    <a:pt x="3168" y="1573"/>
                  </a:lnTo>
                  <a:cubicBezTo>
                    <a:pt x="3168" y="1406"/>
                    <a:pt x="3287" y="1263"/>
                    <a:pt x="3478" y="1263"/>
                  </a:cubicBezTo>
                  <a:close/>
                  <a:moveTo>
                    <a:pt x="4097" y="1"/>
                  </a:moveTo>
                  <a:cubicBezTo>
                    <a:pt x="1835" y="1"/>
                    <a:pt x="1" y="1835"/>
                    <a:pt x="1" y="4097"/>
                  </a:cubicBezTo>
                  <a:cubicBezTo>
                    <a:pt x="1" y="6359"/>
                    <a:pt x="1835" y="8193"/>
                    <a:pt x="4097" y="8193"/>
                  </a:cubicBezTo>
                  <a:cubicBezTo>
                    <a:pt x="6359" y="8193"/>
                    <a:pt x="8217" y="6359"/>
                    <a:pt x="8217" y="4097"/>
                  </a:cubicBezTo>
                  <a:cubicBezTo>
                    <a:pt x="8217" y="1835"/>
                    <a:pt x="6359" y="1"/>
                    <a:pt x="4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492;p47">
            <a:extLst>
              <a:ext uri="{FF2B5EF4-FFF2-40B4-BE49-F238E27FC236}">
                <a16:creationId xmlns:a16="http://schemas.microsoft.com/office/drawing/2014/main" id="{4539FC44-AAA3-4CA7-B75A-A794222F34A7}"/>
              </a:ext>
            </a:extLst>
          </p:cNvPr>
          <p:cNvSpPr/>
          <p:nvPr/>
        </p:nvSpPr>
        <p:spPr>
          <a:xfrm>
            <a:off x="8988043" y="2975976"/>
            <a:ext cx="572700" cy="57270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496;p47">
            <a:extLst>
              <a:ext uri="{FF2B5EF4-FFF2-40B4-BE49-F238E27FC236}">
                <a16:creationId xmlns:a16="http://schemas.microsoft.com/office/drawing/2014/main" id="{FD1A9819-FBE7-4EDA-A0E8-0C1F57B8E37B}"/>
              </a:ext>
            </a:extLst>
          </p:cNvPr>
          <p:cNvGrpSpPr/>
          <p:nvPr/>
        </p:nvGrpSpPr>
        <p:grpSpPr>
          <a:xfrm>
            <a:off x="9099623" y="3087566"/>
            <a:ext cx="349540" cy="349540"/>
            <a:chOff x="6009692" y="1485559"/>
            <a:chExt cx="349540" cy="349540"/>
          </a:xfrm>
          <a:solidFill>
            <a:schemeClr val="tx1"/>
          </a:solidFill>
        </p:grpSpPr>
        <p:sp>
          <p:nvSpPr>
            <p:cNvPr id="26" name="Google Shape;497;p47">
              <a:extLst>
                <a:ext uri="{FF2B5EF4-FFF2-40B4-BE49-F238E27FC236}">
                  <a16:creationId xmlns:a16="http://schemas.microsoft.com/office/drawing/2014/main" id="{9CCFC8EF-EB50-4B8D-988A-A76F3609AD06}"/>
                </a:ext>
              </a:extLst>
            </p:cNvPr>
            <p:cNvSpPr/>
            <p:nvPr/>
          </p:nvSpPr>
          <p:spPr>
            <a:xfrm>
              <a:off x="6009692" y="1485559"/>
              <a:ext cx="349540" cy="349540"/>
            </a:xfrm>
            <a:custGeom>
              <a:avLst/>
              <a:gdLst/>
              <a:ahLst/>
              <a:cxnLst/>
              <a:rect l="l" t="t" r="r" b="b"/>
              <a:pathLst>
                <a:path w="10765" h="10765" extrusionOk="0">
                  <a:moveTo>
                    <a:pt x="5382" y="1906"/>
                  </a:moveTo>
                  <a:cubicBezTo>
                    <a:pt x="7287" y="1906"/>
                    <a:pt x="8859" y="3478"/>
                    <a:pt x="8859" y="5383"/>
                  </a:cubicBezTo>
                  <a:cubicBezTo>
                    <a:pt x="8859" y="7288"/>
                    <a:pt x="7287" y="8860"/>
                    <a:pt x="5382" y="8860"/>
                  </a:cubicBezTo>
                  <a:cubicBezTo>
                    <a:pt x="3477" y="8860"/>
                    <a:pt x="1905" y="7288"/>
                    <a:pt x="1905" y="5383"/>
                  </a:cubicBezTo>
                  <a:cubicBezTo>
                    <a:pt x="1905" y="3478"/>
                    <a:pt x="3477" y="1906"/>
                    <a:pt x="5382" y="1906"/>
                  </a:cubicBezTo>
                  <a:close/>
                  <a:moveTo>
                    <a:pt x="4739" y="1"/>
                  </a:moveTo>
                  <a:cubicBezTo>
                    <a:pt x="4596" y="1"/>
                    <a:pt x="4477" y="96"/>
                    <a:pt x="4430" y="239"/>
                  </a:cubicBezTo>
                  <a:lnTo>
                    <a:pt x="4334" y="763"/>
                  </a:lnTo>
                  <a:cubicBezTo>
                    <a:pt x="3811" y="882"/>
                    <a:pt x="3310" y="1096"/>
                    <a:pt x="2858" y="1382"/>
                  </a:cubicBezTo>
                  <a:lnTo>
                    <a:pt x="2429" y="1096"/>
                  </a:lnTo>
                  <a:cubicBezTo>
                    <a:pt x="2377" y="1065"/>
                    <a:pt x="2316" y="1048"/>
                    <a:pt x="2254" y="1048"/>
                  </a:cubicBezTo>
                  <a:cubicBezTo>
                    <a:pt x="2174" y="1048"/>
                    <a:pt x="2092" y="1077"/>
                    <a:pt x="2024" y="1144"/>
                  </a:cubicBezTo>
                  <a:lnTo>
                    <a:pt x="1143" y="2025"/>
                  </a:lnTo>
                  <a:cubicBezTo>
                    <a:pt x="1024" y="2144"/>
                    <a:pt x="1024" y="2311"/>
                    <a:pt x="1096" y="2430"/>
                  </a:cubicBezTo>
                  <a:lnTo>
                    <a:pt x="1381" y="2859"/>
                  </a:lnTo>
                  <a:cubicBezTo>
                    <a:pt x="1096" y="3311"/>
                    <a:pt x="881" y="3811"/>
                    <a:pt x="762" y="4335"/>
                  </a:cubicBezTo>
                  <a:lnTo>
                    <a:pt x="238" y="4430"/>
                  </a:lnTo>
                  <a:cubicBezTo>
                    <a:pt x="95" y="4478"/>
                    <a:pt x="0" y="4597"/>
                    <a:pt x="0" y="4740"/>
                  </a:cubicBezTo>
                  <a:lnTo>
                    <a:pt x="0" y="6026"/>
                  </a:lnTo>
                  <a:cubicBezTo>
                    <a:pt x="0" y="6169"/>
                    <a:pt x="95" y="6288"/>
                    <a:pt x="238" y="6335"/>
                  </a:cubicBezTo>
                  <a:lnTo>
                    <a:pt x="762" y="6431"/>
                  </a:lnTo>
                  <a:cubicBezTo>
                    <a:pt x="881" y="6955"/>
                    <a:pt x="1096" y="7455"/>
                    <a:pt x="1381" y="7907"/>
                  </a:cubicBezTo>
                  <a:lnTo>
                    <a:pt x="1096" y="8336"/>
                  </a:lnTo>
                  <a:cubicBezTo>
                    <a:pt x="1024" y="8455"/>
                    <a:pt x="1024" y="8622"/>
                    <a:pt x="1143" y="8741"/>
                  </a:cubicBezTo>
                  <a:lnTo>
                    <a:pt x="2024" y="9622"/>
                  </a:lnTo>
                  <a:cubicBezTo>
                    <a:pt x="2092" y="9689"/>
                    <a:pt x="2174" y="9718"/>
                    <a:pt x="2254" y="9718"/>
                  </a:cubicBezTo>
                  <a:cubicBezTo>
                    <a:pt x="2316" y="9718"/>
                    <a:pt x="2377" y="9701"/>
                    <a:pt x="2429" y="9669"/>
                  </a:cubicBezTo>
                  <a:lnTo>
                    <a:pt x="2858" y="9384"/>
                  </a:lnTo>
                  <a:cubicBezTo>
                    <a:pt x="3310" y="9669"/>
                    <a:pt x="3811" y="9884"/>
                    <a:pt x="4334" y="10003"/>
                  </a:cubicBezTo>
                  <a:lnTo>
                    <a:pt x="4430" y="10527"/>
                  </a:lnTo>
                  <a:cubicBezTo>
                    <a:pt x="4477" y="10670"/>
                    <a:pt x="4596" y="10765"/>
                    <a:pt x="4739" y="10765"/>
                  </a:cubicBezTo>
                  <a:lnTo>
                    <a:pt x="6025" y="10765"/>
                  </a:lnTo>
                  <a:cubicBezTo>
                    <a:pt x="6168" y="10765"/>
                    <a:pt x="6287" y="10670"/>
                    <a:pt x="6335" y="10527"/>
                  </a:cubicBezTo>
                  <a:lnTo>
                    <a:pt x="6430" y="10003"/>
                  </a:lnTo>
                  <a:cubicBezTo>
                    <a:pt x="6954" y="9884"/>
                    <a:pt x="7454" y="9669"/>
                    <a:pt x="7907" y="9384"/>
                  </a:cubicBezTo>
                  <a:lnTo>
                    <a:pt x="8335" y="9669"/>
                  </a:lnTo>
                  <a:cubicBezTo>
                    <a:pt x="8387" y="9701"/>
                    <a:pt x="8448" y="9718"/>
                    <a:pt x="8511" y="9718"/>
                  </a:cubicBezTo>
                  <a:cubicBezTo>
                    <a:pt x="8591" y="9718"/>
                    <a:pt x="8673" y="9689"/>
                    <a:pt x="8740" y="9622"/>
                  </a:cubicBezTo>
                  <a:lnTo>
                    <a:pt x="9621" y="8741"/>
                  </a:lnTo>
                  <a:cubicBezTo>
                    <a:pt x="9740" y="8622"/>
                    <a:pt x="9740" y="8455"/>
                    <a:pt x="9669" y="8336"/>
                  </a:cubicBezTo>
                  <a:lnTo>
                    <a:pt x="9383" y="7907"/>
                  </a:lnTo>
                  <a:cubicBezTo>
                    <a:pt x="9669" y="7455"/>
                    <a:pt x="9883" y="6955"/>
                    <a:pt x="10002" y="6431"/>
                  </a:cubicBezTo>
                  <a:lnTo>
                    <a:pt x="10526" y="6335"/>
                  </a:lnTo>
                  <a:cubicBezTo>
                    <a:pt x="10669" y="6288"/>
                    <a:pt x="10764" y="6169"/>
                    <a:pt x="10764" y="6026"/>
                  </a:cubicBezTo>
                  <a:lnTo>
                    <a:pt x="10764" y="4740"/>
                  </a:lnTo>
                  <a:cubicBezTo>
                    <a:pt x="10764" y="4597"/>
                    <a:pt x="10669" y="4478"/>
                    <a:pt x="10526" y="4430"/>
                  </a:cubicBezTo>
                  <a:lnTo>
                    <a:pt x="10002" y="4335"/>
                  </a:lnTo>
                  <a:cubicBezTo>
                    <a:pt x="9883" y="3811"/>
                    <a:pt x="9669" y="3311"/>
                    <a:pt x="9383" y="2859"/>
                  </a:cubicBezTo>
                  <a:lnTo>
                    <a:pt x="9669" y="2430"/>
                  </a:lnTo>
                  <a:cubicBezTo>
                    <a:pt x="9740" y="2311"/>
                    <a:pt x="9740" y="2144"/>
                    <a:pt x="9621" y="2025"/>
                  </a:cubicBezTo>
                  <a:lnTo>
                    <a:pt x="8740" y="1144"/>
                  </a:lnTo>
                  <a:cubicBezTo>
                    <a:pt x="8673" y="1077"/>
                    <a:pt x="8591" y="1048"/>
                    <a:pt x="8511" y="1048"/>
                  </a:cubicBezTo>
                  <a:cubicBezTo>
                    <a:pt x="8448" y="1048"/>
                    <a:pt x="8387" y="1065"/>
                    <a:pt x="8335" y="1096"/>
                  </a:cubicBezTo>
                  <a:lnTo>
                    <a:pt x="7907" y="1382"/>
                  </a:lnTo>
                  <a:cubicBezTo>
                    <a:pt x="7454" y="1096"/>
                    <a:pt x="6954" y="882"/>
                    <a:pt x="6430" y="763"/>
                  </a:cubicBezTo>
                  <a:lnTo>
                    <a:pt x="6335" y="239"/>
                  </a:lnTo>
                  <a:cubicBezTo>
                    <a:pt x="6287" y="96"/>
                    <a:pt x="6168" y="1"/>
                    <a:pt x="6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8;p47">
              <a:extLst>
                <a:ext uri="{FF2B5EF4-FFF2-40B4-BE49-F238E27FC236}">
                  <a16:creationId xmlns:a16="http://schemas.microsoft.com/office/drawing/2014/main" id="{54AB97E1-48CF-459E-99A2-2A0D06398F7C}"/>
                </a:ext>
              </a:extLst>
            </p:cNvPr>
            <p:cNvSpPr/>
            <p:nvPr/>
          </p:nvSpPr>
          <p:spPr>
            <a:xfrm>
              <a:off x="6205330" y="1588558"/>
              <a:ext cx="41010" cy="50913"/>
            </a:xfrm>
            <a:custGeom>
              <a:avLst/>
              <a:gdLst/>
              <a:ahLst/>
              <a:cxnLst/>
              <a:rect l="l" t="t" r="r" b="b"/>
              <a:pathLst>
                <a:path w="1263" h="1568" extrusionOk="0">
                  <a:moveTo>
                    <a:pt x="305" y="1"/>
                  </a:moveTo>
                  <a:cubicBezTo>
                    <a:pt x="255" y="1"/>
                    <a:pt x="207" y="14"/>
                    <a:pt x="167" y="44"/>
                  </a:cubicBezTo>
                  <a:cubicBezTo>
                    <a:pt x="48" y="91"/>
                    <a:pt x="0" y="187"/>
                    <a:pt x="0" y="306"/>
                  </a:cubicBezTo>
                  <a:lnTo>
                    <a:pt x="0" y="1568"/>
                  </a:lnTo>
                  <a:lnTo>
                    <a:pt x="1262" y="1568"/>
                  </a:lnTo>
                  <a:cubicBezTo>
                    <a:pt x="1262" y="949"/>
                    <a:pt x="953" y="401"/>
                    <a:pt x="500" y="68"/>
                  </a:cubicBezTo>
                  <a:cubicBezTo>
                    <a:pt x="445" y="26"/>
                    <a:pt x="374" y="1"/>
                    <a:pt x="3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99;p47">
              <a:extLst>
                <a:ext uri="{FF2B5EF4-FFF2-40B4-BE49-F238E27FC236}">
                  <a16:creationId xmlns:a16="http://schemas.microsoft.com/office/drawing/2014/main" id="{F5E69F1F-C528-4820-A901-043E9DA41673}"/>
                </a:ext>
              </a:extLst>
            </p:cNvPr>
            <p:cNvSpPr/>
            <p:nvPr/>
          </p:nvSpPr>
          <p:spPr>
            <a:xfrm>
              <a:off x="6122593" y="1588558"/>
              <a:ext cx="41010" cy="50913"/>
            </a:xfrm>
            <a:custGeom>
              <a:avLst/>
              <a:gdLst/>
              <a:ahLst/>
              <a:cxnLst/>
              <a:rect l="l" t="t" r="r" b="b"/>
              <a:pathLst>
                <a:path w="1263" h="1568" extrusionOk="0">
                  <a:moveTo>
                    <a:pt x="958" y="1"/>
                  </a:moveTo>
                  <a:cubicBezTo>
                    <a:pt x="889" y="1"/>
                    <a:pt x="818" y="26"/>
                    <a:pt x="762" y="68"/>
                  </a:cubicBezTo>
                  <a:cubicBezTo>
                    <a:pt x="310" y="401"/>
                    <a:pt x="0" y="949"/>
                    <a:pt x="0" y="1568"/>
                  </a:cubicBezTo>
                  <a:lnTo>
                    <a:pt x="1262" y="1568"/>
                  </a:lnTo>
                  <a:lnTo>
                    <a:pt x="1262" y="306"/>
                  </a:lnTo>
                  <a:cubicBezTo>
                    <a:pt x="1262" y="187"/>
                    <a:pt x="1215" y="91"/>
                    <a:pt x="1096" y="44"/>
                  </a:cubicBezTo>
                  <a:cubicBezTo>
                    <a:pt x="1056" y="14"/>
                    <a:pt x="1007" y="1"/>
                    <a:pt x="9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0;p47">
              <a:extLst>
                <a:ext uri="{FF2B5EF4-FFF2-40B4-BE49-F238E27FC236}">
                  <a16:creationId xmlns:a16="http://schemas.microsoft.com/office/drawing/2014/main" id="{1054D41E-28F6-4915-953A-1E360AA4D60E}"/>
                </a:ext>
              </a:extLst>
            </p:cNvPr>
            <p:cNvSpPr/>
            <p:nvPr/>
          </p:nvSpPr>
          <p:spPr>
            <a:xfrm>
              <a:off x="6126458" y="1660319"/>
              <a:ext cx="116015" cy="92052"/>
            </a:xfrm>
            <a:custGeom>
              <a:avLst/>
              <a:gdLst/>
              <a:ahLst/>
              <a:cxnLst/>
              <a:rect l="l" t="t" r="r" b="b"/>
              <a:pathLst>
                <a:path w="3573" h="2835" extrusionOk="0">
                  <a:moveTo>
                    <a:pt x="0" y="1"/>
                  </a:moveTo>
                  <a:cubicBezTo>
                    <a:pt x="191" y="549"/>
                    <a:pt x="619" y="953"/>
                    <a:pt x="1143" y="1144"/>
                  </a:cubicBezTo>
                  <a:lnTo>
                    <a:pt x="1143" y="2763"/>
                  </a:lnTo>
                  <a:cubicBezTo>
                    <a:pt x="1358" y="2811"/>
                    <a:pt x="1572" y="2835"/>
                    <a:pt x="1786" y="2835"/>
                  </a:cubicBezTo>
                  <a:cubicBezTo>
                    <a:pt x="2001" y="2835"/>
                    <a:pt x="2215" y="2811"/>
                    <a:pt x="2429" y="2763"/>
                  </a:cubicBezTo>
                  <a:lnTo>
                    <a:pt x="2429" y="1144"/>
                  </a:lnTo>
                  <a:cubicBezTo>
                    <a:pt x="2953" y="953"/>
                    <a:pt x="3382" y="549"/>
                    <a:pt x="35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Shape 29">
            <a:extLst>
              <a:ext uri="{FF2B5EF4-FFF2-40B4-BE49-F238E27FC236}">
                <a16:creationId xmlns:a16="http://schemas.microsoft.com/office/drawing/2014/main" id="{74E7DE15-3678-4E26-9FC2-43AB78F2FDE3}"/>
              </a:ext>
            </a:extLst>
          </p:cNvPr>
          <p:cNvSpPr/>
          <p:nvPr/>
        </p:nvSpPr>
        <p:spPr>
          <a:xfrm rot="20090052">
            <a:off x="2566368" y="4319283"/>
            <a:ext cx="2223558" cy="2084252"/>
          </a:xfrm>
          <a:prstGeom prst="leftCircularArrow">
            <a:avLst>
              <a:gd name="adj1" fmla="val 3451"/>
              <a:gd name="adj2" fmla="val 427731"/>
              <a:gd name="adj3" fmla="val 2203242"/>
              <a:gd name="adj4" fmla="val 9024489"/>
              <a:gd name="adj5" fmla="val 4027"/>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sp>
      <p:grpSp>
        <p:nvGrpSpPr>
          <p:cNvPr id="31" name="Group 30">
            <a:extLst>
              <a:ext uri="{FF2B5EF4-FFF2-40B4-BE49-F238E27FC236}">
                <a16:creationId xmlns:a16="http://schemas.microsoft.com/office/drawing/2014/main" id="{96084B48-2A4E-4052-9D84-67297B0C427C}"/>
              </a:ext>
            </a:extLst>
          </p:cNvPr>
          <p:cNvGrpSpPr/>
          <p:nvPr/>
        </p:nvGrpSpPr>
        <p:grpSpPr>
          <a:xfrm>
            <a:off x="1053852" y="5609025"/>
            <a:ext cx="1989747" cy="488548"/>
            <a:chOff x="434610" y="1975104"/>
            <a:chExt cx="1629707" cy="648081"/>
          </a:xfrm>
          <a:solidFill>
            <a:srgbClr val="4E0E46"/>
          </a:solidFill>
        </p:grpSpPr>
        <p:sp>
          <p:nvSpPr>
            <p:cNvPr id="32" name="Rectangle: Rounded Corners 31">
              <a:extLst>
                <a:ext uri="{FF2B5EF4-FFF2-40B4-BE49-F238E27FC236}">
                  <a16:creationId xmlns:a16="http://schemas.microsoft.com/office/drawing/2014/main" id="{9C95ED25-6671-49F2-A165-F7D85B30C996}"/>
                </a:ext>
              </a:extLst>
            </p:cNvPr>
            <p:cNvSpPr/>
            <p:nvPr/>
          </p:nvSpPr>
          <p:spPr>
            <a:xfrm>
              <a:off x="434610" y="1975104"/>
              <a:ext cx="1629707" cy="648081"/>
            </a:xfrm>
            <a:prstGeom prst="roundRect">
              <a:avLst>
                <a:gd name="adj" fmla="val 10000"/>
              </a:avLst>
            </a:prstGeom>
            <a:grp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sp>
        <p:sp>
          <p:nvSpPr>
            <p:cNvPr id="33" name="Rectangle: Rounded Corners 5">
              <a:extLst>
                <a:ext uri="{FF2B5EF4-FFF2-40B4-BE49-F238E27FC236}">
                  <a16:creationId xmlns:a16="http://schemas.microsoft.com/office/drawing/2014/main" id="{A08E05A3-4BE6-4752-8078-CA7AA7BD9292}"/>
                </a:ext>
              </a:extLst>
            </p:cNvPr>
            <p:cNvSpPr txBox="1"/>
            <p:nvPr/>
          </p:nvSpPr>
          <p:spPr>
            <a:xfrm>
              <a:off x="453592" y="1994086"/>
              <a:ext cx="1591743" cy="61011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de-CH" sz="2300" dirty="0"/>
                <a:t>D</a:t>
              </a:r>
              <a:r>
                <a:rPr lang="en-US" sz="2300" dirty="0" err="1"/>
                <a:t>ata</a:t>
              </a:r>
              <a:r>
                <a:rPr lang="en-US" sz="2300" dirty="0"/>
                <a:t> Collection</a:t>
              </a:r>
              <a:endParaRPr lang="en-US" sz="2300" kern="1200" dirty="0"/>
            </a:p>
          </p:txBody>
        </p:sp>
      </p:grpSp>
      <p:sp>
        <p:nvSpPr>
          <p:cNvPr id="34" name="Arrow: Circular 33">
            <a:extLst>
              <a:ext uri="{FF2B5EF4-FFF2-40B4-BE49-F238E27FC236}">
                <a16:creationId xmlns:a16="http://schemas.microsoft.com/office/drawing/2014/main" id="{62C2B728-A105-4B3A-A1AD-E2F03AA06BC2}"/>
              </a:ext>
            </a:extLst>
          </p:cNvPr>
          <p:cNvSpPr/>
          <p:nvPr/>
        </p:nvSpPr>
        <p:spPr>
          <a:xfrm rot="1075104">
            <a:off x="7073642" y="1094652"/>
            <a:ext cx="2318523" cy="2318523"/>
          </a:xfrm>
          <a:prstGeom prst="circularArrow">
            <a:avLst>
              <a:gd name="adj1" fmla="val 3103"/>
              <a:gd name="adj2" fmla="val 381347"/>
              <a:gd name="adj3" fmla="val 19443143"/>
              <a:gd name="adj4" fmla="val 12575511"/>
              <a:gd name="adj5" fmla="val 362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sp>
      <p:grpSp>
        <p:nvGrpSpPr>
          <p:cNvPr id="35" name="Group 34">
            <a:extLst>
              <a:ext uri="{FF2B5EF4-FFF2-40B4-BE49-F238E27FC236}">
                <a16:creationId xmlns:a16="http://schemas.microsoft.com/office/drawing/2014/main" id="{1DB489B4-7917-4F6E-A3BF-9869E0A21AB2}"/>
              </a:ext>
            </a:extLst>
          </p:cNvPr>
          <p:cNvGrpSpPr/>
          <p:nvPr/>
        </p:nvGrpSpPr>
        <p:grpSpPr>
          <a:xfrm>
            <a:off x="6013321" y="1628901"/>
            <a:ext cx="1910595" cy="421254"/>
            <a:chOff x="2814287" y="462915"/>
            <a:chExt cx="1629707" cy="648081"/>
          </a:xfrm>
          <a:solidFill>
            <a:srgbClr val="4E0E46"/>
          </a:solidFill>
        </p:grpSpPr>
        <p:sp>
          <p:nvSpPr>
            <p:cNvPr id="36" name="Rectangle: Rounded Corners 35">
              <a:extLst>
                <a:ext uri="{FF2B5EF4-FFF2-40B4-BE49-F238E27FC236}">
                  <a16:creationId xmlns:a16="http://schemas.microsoft.com/office/drawing/2014/main" id="{56A33CC4-3B67-40AE-A209-65893C0800C1}"/>
                </a:ext>
              </a:extLst>
            </p:cNvPr>
            <p:cNvSpPr/>
            <p:nvPr/>
          </p:nvSpPr>
          <p:spPr>
            <a:xfrm>
              <a:off x="2814287" y="462915"/>
              <a:ext cx="1629707" cy="648081"/>
            </a:xfrm>
            <a:prstGeom prst="roundRect">
              <a:avLst>
                <a:gd name="adj" fmla="val 10000"/>
              </a:avLst>
            </a:prstGeom>
            <a:grp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sp>
        <p:sp>
          <p:nvSpPr>
            <p:cNvPr id="37" name="Rectangle: Rounded Corners 5">
              <a:extLst>
                <a:ext uri="{FF2B5EF4-FFF2-40B4-BE49-F238E27FC236}">
                  <a16:creationId xmlns:a16="http://schemas.microsoft.com/office/drawing/2014/main" id="{44F36977-A3F9-449B-8080-371169B6E590}"/>
                </a:ext>
              </a:extLst>
            </p:cNvPr>
            <p:cNvSpPr txBox="1"/>
            <p:nvPr/>
          </p:nvSpPr>
          <p:spPr>
            <a:xfrm>
              <a:off x="2833269" y="481897"/>
              <a:ext cx="1591743" cy="61011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Deep Learning</a:t>
              </a:r>
            </a:p>
          </p:txBody>
        </p:sp>
      </p:grpSp>
      <p:grpSp>
        <p:nvGrpSpPr>
          <p:cNvPr id="39" name="Group 38">
            <a:extLst>
              <a:ext uri="{FF2B5EF4-FFF2-40B4-BE49-F238E27FC236}">
                <a16:creationId xmlns:a16="http://schemas.microsoft.com/office/drawing/2014/main" id="{634F0006-410E-4856-8B1C-DC4D09F0644C}"/>
              </a:ext>
            </a:extLst>
          </p:cNvPr>
          <p:cNvGrpSpPr/>
          <p:nvPr/>
        </p:nvGrpSpPr>
        <p:grpSpPr>
          <a:xfrm>
            <a:off x="4762049" y="5705208"/>
            <a:ext cx="2430587" cy="455712"/>
            <a:chOff x="434610" y="1975104"/>
            <a:chExt cx="1629707" cy="648081"/>
          </a:xfrm>
          <a:solidFill>
            <a:srgbClr val="4E0E46"/>
          </a:solidFill>
        </p:grpSpPr>
        <p:sp>
          <p:nvSpPr>
            <p:cNvPr id="40" name="Rectangle: Rounded Corners 39">
              <a:extLst>
                <a:ext uri="{FF2B5EF4-FFF2-40B4-BE49-F238E27FC236}">
                  <a16:creationId xmlns:a16="http://schemas.microsoft.com/office/drawing/2014/main" id="{D00585BD-DEEC-4BCC-BF80-5EC9BCD4B093}"/>
                </a:ext>
              </a:extLst>
            </p:cNvPr>
            <p:cNvSpPr/>
            <p:nvPr/>
          </p:nvSpPr>
          <p:spPr>
            <a:xfrm>
              <a:off x="434610" y="1975104"/>
              <a:ext cx="1629707" cy="648081"/>
            </a:xfrm>
            <a:prstGeom prst="roundRect">
              <a:avLst>
                <a:gd name="adj" fmla="val 10000"/>
              </a:avLst>
            </a:prstGeom>
            <a:grp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sp>
        <p:sp>
          <p:nvSpPr>
            <p:cNvPr id="41" name="Rectangle: Rounded Corners 5">
              <a:extLst>
                <a:ext uri="{FF2B5EF4-FFF2-40B4-BE49-F238E27FC236}">
                  <a16:creationId xmlns:a16="http://schemas.microsoft.com/office/drawing/2014/main" id="{1347844E-0FD8-415A-9FAA-E2948CF25DB0}"/>
                </a:ext>
              </a:extLst>
            </p:cNvPr>
            <p:cNvSpPr txBox="1"/>
            <p:nvPr/>
          </p:nvSpPr>
          <p:spPr>
            <a:xfrm>
              <a:off x="453592" y="1994086"/>
              <a:ext cx="1591743" cy="61011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de-CH" sz="2300" kern="1200" dirty="0" err="1"/>
                <a:t>Machine</a:t>
              </a:r>
              <a:r>
                <a:rPr lang="de-CH" sz="2300" kern="1200" dirty="0"/>
                <a:t> </a:t>
              </a:r>
              <a:r>
                <a:rPr lang="de-CH" sz="2300" dirty="0"/>
                <a:t>Learning</a:t>
              </a:r>
              <a:endParaRPr lang="en-US" sz="2300" kern="1200" dirty="0"/>
            </a:p>
          </p:txBody>
        </p:sp>
      </p:grpSp>
      <p:sp>
        <p:nvSpPr>
          <p:cNvPr id="3" name="Google Shape;321;p37">
            <a:extLst>
              <a:ext uri="{FF2B5EF4-FFF2-40B4-BE49-F238E27FC236}">
                <a16:creationId xmlns:a16="http://schemas.microsoft.com/office/drawing/2014/main" id="{8F5A866D-2AB7-E1CE-3313-A652337AB81E}"/>
              </a:ext>
            </a:extLst>
          </p:cNvPr>
          <p:cNvSpPr/>
          <p:nvPr/>
        </p:nvSpPr>
        <p:spPr>
          <a:xfrm>
            <a:off x="10573450" y="713423"/>
            <a:ext cx="933607" cy="933643"/>
          </a:xfrm>
          <a:prstGeom prst="ellipse">
            <a:avLst/>
          </a:prstGeom>
          <a:solidFill>
            <a:schemeClr val="bg2">
              <a:lumMod val="50000"/>
              <a:lumOff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a:spcBef>
                <a:spcPts val="0"/>
              </a:spcBef>
              <a:spcAft>
                <a:spcPts val="0"/>
              </a:spcAft>
              <a:buNone/>
            </a:pPr>
            <a:r>
              <a:rPr lang="de-DE" dirty="0" err="1">
                <a:solidFill>
                  <a:schemeClr val="tx1">
                    <a:lumMod val="95000"/>
                  </a:schemeClr>
                </a:solidFill>
              </a:rPr>
              <a:t>Why</a:t>
            </a:r>
            <a:endParaRPr lang="de-DE" dirty="0" err="1"/>
          </a:p>
        </p:txBody>
      </p:sp>
    </p:spTree>
    <p:extLst>
      <p:ext uri="{BB962C8B-B14F-4D97-AF65-F5344CB8AC3E}">
        <p14:creationId xmlns:p14="http://schemas.microsoft.com/office/powerpoint/2010/main" val="375942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9B511B-5C14-B5FC-CB60-9532F28B0A56}"/>
              </a:ext>
            </a:extLst>
          </p:cNvPr>
          <p:cNvSpPr>
            <a:spLocks noGrp="1"/>
          </p:cNvSpPr>
          <p:nvPr>
            <p:ph type="title"/>
          </p:nvPr>
        </p:nvSpPr>
        <p:spPr/>
        <p:txBody>
          <a:bodyPr/>
          <a:lstStyle/>
          <a:p>
            <a:r>
              <a:rPr lang="de-DE" dirty="0"/>
              <a:t>Key </a:t>
            </a:r>
            <a:r>
              <a:rPr lang="de-DE" dirty="0" err="1"/>
              <a:t>Activities</a:t>
            </a:r>
          </a:p>
        </p:txBody>
      </p:sp>
      <p:sp>
        <p:nvSpPr>
          <p:cNvPr id="4" name="Google Shape;317;p37">
            <a:extLst>
              <a:ext uri="{FF2B5EF4-FFF2-40B4-BE49-F238E27FC236}">
                <a16:creationId xmlns:a16="http://schemas.microsoft.com/office/drawing/2014/main" id="{29349D20-8178-E60B-2D14-EA98AE3228B3}"/>
              </a:ext>
            </a:extLst>
          </p:cNvPr>
          <p:cNvSpPr/>
          <p:nvPr/>
        </p:nvSpPr>
        <p:spPr>
          <a:xfrm>
            <a:off x="3473241" y="2479211"/>
            <a:ext cx="1801800" cy="2745900"/>
          </a:xfrm>
          <a:prstGeom prst="roundRect">
            <a:avLst>
              <a:gd name="adj" fmla="val 16667"/>
            </a:avLst>
          </a:prstGeom>
          <a:solidFill>
            <a:srgbClr val="FFFFFF">
              <a:alpha val="2054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 name="Google Shape;318;p37">
            <a:extLst>
              <a:ext uri="{FF2B5EF4-FFF2-40B4-BE49-F238E27FC236}">
                <a16:creationId xmlns:a16="http://schemas.microsoft.com/office/drawing/2014/main" id="{0CA5238A-3A4D-1469-9DB0-FB1B9D87EE2B}"/>
              </a:ext>
            </a:extLst>
          </p:cNvPr>
          <p:cNvSpPr/>
          <p:nvPr/>
        </p:nvSpPr>
        <p:spPr>
          <a:xfrm>
            <a:off x="5422913" y="2479211"/>
            <a:ext cx="1801800" cy="2745900"/>
          </a:xfrm>
          <a:prstGeom prst="roundRect">
            <a:avLst>
              <a:gd name="adj" fmla="val 16667"/>
            </a:avLst>
          </a:prstGeom>
          <a:solidFill>
            <a:srgbClr val="FFFFFF">
              <a:alpha val="2054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 name="Google Shape;320;p37">
            <a:extLst>
              <a:ext uri="{FF2B5EF4-FFF2-40B4-BE49-F238E27FC236}">
                <a16:creationId xmlns:a16="http://schemas.microsoft.com/office/drawing/2014/main" id="{71EA6D06-22BB-24A8-BFFD-3D0CC2CE40D1}"/>
              </a:ext>
            </a:extLst>
          </p:cNvPr>
          <p:cNvSpPr/>
          <p:nvPr/>
        </p:nvSpPr>
        <p:spPr>
          <a:xfrm>
            <a:off x="1523570" y="2479211"/>
            <a:ext cx="1801800" cy="2745900"/>
          </a:xfrm>
          <a:prstGeom prst="roundRect">
            <a:avLst>
              <a:gd name="adj" fmla="val 16667"/>
            </a:avLst>
          </a:prstGeom>
          <a:solidFill>
            <a:srgbClr val="FFFFFF">
              <a:alpha val="2054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321;p37">
            <a:extLst>
              <a:ext uri="{FF2B5EF4-FFF2-40B4-BE49-F238E27FC236}">
                <a16:creationId xmlns:a16="http://schemas.microsoft.com/office/drawing/2014/main" id="{CA6748F4-9D94-2CCA-61C2-F45C5CCD81B9}"/>
              </a:ext>
            </a:extLst>
          </p:cNvPr>
          <p:cNvSpPr/>
          <p:nvPr/>
        </p:nvSpPr>
        <p:spPr>
          <a:xfrm>
            <a:off x="2010470" y="2852697"/>
            <a:ext cx="828000" cy="828000"/>
          </a:xfrm>
          <a:prstGeom prst="ellipse">
            <a:avLst/>
          </a:prstGeom>
          <a:solidFill>
            <a:schemeClr val="bg2">
              <a:lumMod val="50000"/>
              <a:lumOff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322;p37">
            <a:extLst>
              <a:ext uri="{FF2B5EF4-FFF2-40B4-BE49-F238E27FC236}">
                <a16:creationId xmlns:a16="http://schemas.microsoft.com/office/drawing/2014/main" id="{35B11B54-F7FF-6BBF-048C-D4BE34516C45}"/>
              </a:ext>
            </a:extLst>
          </p:cNvPr>
          <p:cNvSpPr/>
          <p:nvPr/>
        </p:nvSpPr>
        <p:spPr>
          <a:xfrm>
            <a:off x="3960141" y="2852697"/>
            <a:ext cx="828000" cy="828000"/>
          </a:xfrm>
          <a:prstGeom prst="ellipse">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323;p37">
            <a:extLst>
              <a:ext uri="{FF2B5EF4-FFF2-40B4-BE49-F238E27FC236}">
                <a16:creationId xmlns:a16="http://schemas.microsoft.com/office/drawing/2014/main" id="{5D1BBEB9-69A9-7199-E9B6-03896934DFB7}"/>
              </a:ext>
            </a:extLst>
          </p:cNvPr>
          <p:cNvSpPr/>
          <p:nvPr/>
        </p:nvSpPr>
        <p:spPr>
          <a:xfrm>
            <a:off x="5909813" y="2852697"/>
            <a:ext cx="828000" cy="828000"/>
          </a:xfrm>
          <a:prstGeom prst="ellipse">
            <a:avLst/>
          </a:prstGeom>
          <a:solidFill>
            <a:schemeClr val="bg2">
              <a:lumMod val="50000"/>
              <a:lumOff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325;p37">
            <a:extLst>
              <a:ext uri="{FF2B5EF4-FFF2-40B4-BE49-F238E27FC236}">
                <a16:creationId xmlns:a16="http://schemas.microsoft.com/office/drawing/2014/main" id="{147A1637-B5F3-D9DB-BE9D-6FC157CE6F57}"/>
              </a:ext>
            </a:extLst>
          </p:cNvPr>
          <p:cNvSpPr txBox="1">
            <a:spLocks noGrp="1"/>
          </p:cNvSpPr>
          <p:nvPr/>
        </p:nvSpPr>
        <p:spPr>
          <a:xfrm>
            <a:off x="1523570" y="3803542"/>
            <a:ext cx="1801800" cy="5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9pPr>
          </a:lstStyle>
          <a:p>
            <a:pPr marL="0" lvl="0" indent="0" algn="ctr">
              <a:spcBef>
                <a:spcPts val="0"/>
              </a:spcBef>
              <a:spcAft>
                <a:spcPts val="0"/>
              </a:spcAft>
              <a:buNone/>
            </a:pPr>
            <a:r>
              <a:rPr lang="en" dirty="0"/>
              <a:t>Database</a:t>
            </a:r>
            <a:endParaRPr lang="de-DE" dirty="0"/>
          </a:p>
        </p:txBody>
      </p:sp>
      <p:sp>
        <p:nvSpPr>
          <p:cNvPr id="11" name="Google Shape;326;p37">
            <a:extLst>
              <a:ext uri="{FF2B5EF4-FFF2-40B4-BE49-F238E27FC236}">
                <a16:creationId xmlns:a16="http://schemas.microsoft.com/office/drawing/2014/main" id="{5A6D892C-7811-1855-FF85-E4138D02DAEF}"/>
              </a:ext>
            </a:extLst>
          </p:cNvPr>
          <p:cNvSpPr txBox="1">
            <a:spLocks noGrp="1"/>
          </p:cNvSpPr>
          <p:nvPr/>
        </p:nvSpPr>
        <p:spPr>
          <a:xfrm>
            <a:off x="1523570" y="4410157"/>
            <a:ext cx="1801800" cy="5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9pPr>
          </a:lstStyle>
          <a:p>
            <a:pPr marL="0" indent="0"/>
            <a:r>
              <a:rPr lang="en" dirty="0"/>
              <a:t>Web Scraping, Data Clustering</a:t>
            </a:r>
          </a:p>
        </p:txBody>
      </p:sp>
      <p:sp>
        <p:nvSpPr>
          <p:cNvPr id="12" name="Google Shape;327;p37">
            <a:extLst>
              <a:ext uri="{FF2B5EF4-FFF2-40B4-BE49-F238E27FC236}">
                <a16:creationId xmlns:a16="http://schemas.microsoft.com/office/drawing/2014/main" id="{872DB74E-9CCE-C681-15A2-39030AD6E021}"/>
              </a:ext>
            </a:extLst>
          </p:cNvPr>
          <p:cNvSpPr txBox="1">
            <a:spLocks noGrp="1"/>
          </p:cNvSpPr>
          <p:nvPr/>
        </p:nvSpPr>
        <p:spPr>
          <a:xfrm>
            <a:off x="2092520" y="3037947"/>
            <a:ext cx="663900" cy="45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Poppins SemiBold"/>
              <a:buNone/>
              <a:defRPr sz="2500" b="0" i="0" u="none" strike="noStrike" cap="none">
                <a:solidFill>
                  <a:schemeClr val="lt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lt1"/>
              </a:buClr>
              <a:buSzPts val="2500"/>
              <a:buFont typeface="Poppins SemiBold"/>
              <a:buNone/>
              <a:defRPr sz="2500" b="0" i="0" u="none" strike="noStrike" cap="none">
                <a:solidFill>
                  <a:schemeClr val="lt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lt1"/>
              </a:buClr>
              <a:buSzPts val="2500"/>
              <a:buFont typeface="Poppins SemiBold"/>
              <a:buNone/>
              <a:defRPr sz="2500" b="0" i="0" u="none" strike="noStrike" cap="none">
                <a:solidFill>
                  <a:schemeClr val="lt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lt1"/>
              </a:buClr>
              <a:buSzPts val="2500"/>
              <a:buFont typeface="Poppins SemiBold"/>
              <a:buNone/>
              <a:defRPr sz="2500" b="0" i="0" u="none" strike="noStrike" cap="none">
                <a:solidFill>
                  <a:schemeClr val="lt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lt1"/>
              </a:buClr>
              <a:buSzPts val="2500"/>
              <a:buFont typeface="Poppins SemiBold"/>
              <a:buNone/>
              <a:defRPr sz="2500" b="0" i="0" u="none" strike="noStrike" cap="none">
                <a:solidFill>
                  <a:schemeClr val="lt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lt1"/>
              </a:buClr>
              <a:buSzPts val="2500"/>
              <a:buFont typeface="Poppins SemiBold"/>
              <a:buNone/>
              <a:defRPr sz="2500" b="0" i="0" u="none" strike="noStrike" cap="none">
                <a:solidFill>
                  <a:schemeClr val="lt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lt1"/>
              </a:buClr>
              <a:buSzPts val="2500"/>
              <a:buFont typeface="Poppins SemiBold"/>
              <a:buNone/>
              <a:defRPr sz="2500" b="0" i="0" u="none" strike="noStrike" cap="none">
                <a:solidFill>
                  <a:schemeClr val="lt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lt1"/>
              </a:buClr>
              <a:buSzPts val="2500"/>
              <a:buFont typeface="Poppins SemiBold"/>
              <a:buNone/>
              <a:defRPr sz="2500" b="0" i="0" u="none" strike="noStrike" cap="none">
                <a:solidFill>
                  <a:schemeClr val="lt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lt1"/>
              </a:buClr>
              <a:buSzPts val="2500"/>
              <a:buFont typeface="Poppins SemiBold"/>
              <a:buNone/>
              <a:defRPr sz="2500" b="0" i="0" u="none" strike="noStrike" cap="none">
                <a:solidFill>
                  <a:schemeClr val="lt1"/>
                </a:solidFill>
                <a:latin typeface="Poppins SemiBold"/>
                <a:ea typeface="Poppins SemiBold"/>
                <a:cs typeface="Poppins SemiBold"/>
                <a:sym typeface="Poppins SemiBold"/>
              </a:defRPr>
            </a:lvl9pPr>
          </a:lstStyle>
          <a:p>
            <a:pPr marL="0" lvl="0" indent="0" algn="ctr" rtl="0">
              <a:spcBef>
                <a:spcPts val="0"/>
              </a:spcBef>
              <a:spcAft>
                <a:spcPts val="0"/>
              </a:spcAft>
              <a:buNone/>
            </a:pPr>
            <a:r>
              <a:rPr lang="en"/>
              <a:t>01</a:t>
            </a:r>
            <a:endParaRPr/>
          </a:p>
        </p:txBody>
      </p:sp>
      <p:sp>
        <p:nvSpPr>
          <p:cNvPr id="13" name="Google Shape;328;p37">
            <a:extLst>
              <a:ext uri="{FF2B5EF4-FFF2-40B4-BE49-F238E27FC236}">
                <a16:creationId xmlns:a16="http://schemas.microsoft.com/office/drawing/2014/main" id="{385A7863-3F14-3F7A-4E0B-10956F98DADD}"/>
              </a:ext>
            </a:extLst>
          </p:cNvPr>
          <p:cNvSpPr txBox="1">
            <a:spLocks noGrp="1"/>
          </p:cNvSpPr>
          <p:nvPr/>
        </p:nvSpPr>
        <p:spPr>
          <a:xfrm>
            <a:off x="3473241" y="3803542"/>
            <a:ext cx="1801800" cy="5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9pPr>
          </a:lstStyle>
          <a:p>
            <a:r>
              <a:rPr lang="en" dirty="0"/>
              <a:t>AI Model</a:t>
            </a:r>
            <a:endParaRPr lang="de-DE" dirty="0"/>
          </a:p>
        </p:txBody>
      </p:sp>
      <p:sp>
        <p:nvSpPr>
          <p:cNvPr id="14" name="Google Shape;329;p37">
            <a:extLst>
              <a:ext uri="{FF2B5EF4-FFF2-40B4-BE49-F238E27FC236}">
                <a16:creationId xmlns:a16="http://schemas.microsoft.com/office/drawing/2014/main" id="{CC2B56D8-E9C4-A5FB-6E50-B8CDDA9E6C67}"/>
              </a:ext>
            </a:extLst>
          </p:cNvPr>
          <p:cNvSpPr txBox="1">
            <a:spLocks noGrp="1"/>
          </p:cNvSpPr>
          <p:nvPr/>
        </p:nvSpPr>
        <p:spPr>
          <a:xfrm>
            <a:off x="3473241" y="4410157"/>
            <a:ext cx="1801800" cy="5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9pPr>
          </a:lstStyle>
          <a:p>
            <a:pPr marL="0" indent="0"/>
            <a:r>
              <a:rPr lang="en" dirty="0"/>
              <a:t>Valuable insights and learnings</a:t>
            </a:r>
          </a:p>
        </p:txBody>
      </p:sp>
      <p:sp>
        <p:nvSpPr>
          <p:cNvPr id="15" name="Google Shape;330;p37">
            <a:extLst>
              <a:ext uri="{FF2B5EF4-FFF2-40B4-BE49-F238E27FC236}">
                <a16:creationId xmlns:a16="http://schemas.microsoft.com/office/drawing/2014/main" id="{13EDAE46-16DB-036E-F6EB-A832B84C7677}"/>
              </a:ext>
            </a:extLst>
          </p:cNvPr>
          <p:cNvSpPr txBox="1">
            <a:spLocks noGrp="1"/>
          </p:cNvSpPr>
          <p:nvPr/>
        </p:nvSpPr>
        <p:spPr>
          <a:xfrm>
            <a:off x="4042191" y="3038097"/>
            <a:ext cx="6639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Poppins SemiBold"/>
              <a:buNone/>
              <a:defRPr sz="2500" b="0" i="0" u="none" strike="noStrike" cap="none">
                <a:solidFill>
                  <a:schemeClr val="accent2"/>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lt1"/>
              </a:buClr>
              <a:buSzPts val="2500"/>
              <a:buFont typeface="Poppins SemiBold"/>
              <a:buNone/>
              <a:defRPr sz="2500" b="0" i="0" u="none" strike="noStrike" cap="none">
                <a:solidFill>
                  <a:schemeClr val="lt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lt1"/>
              </a:buClr>
              <a:buSzPts val="2500"/>
              <a:buFont typeface="Poppins SemiBold"/>
              <a:buNone/>
              <a:defRPr sz="2500" b="0" i="0" u="none" strike="noStrike" cap="none">
                <a:solidFill>
                  <a:schemeClr val="lt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lt1"/>
              </a:buClr>
              <a:buSzPts val="2500"/>
              <a:buFont typeface="Poppins SemiBold"/>
              <a:buNone/>
              <a:defRPr sz="2500" b="0" i="0" u="none" strike="noStrike" cap="none">
                <a:solidFill>
                  <a:schemeClr val="lt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lt1"/>
              </a:buClr>
              <a:buSzPts val="2500"/>
              <a:buFont typeface="Poppins SemiBold"/>
              <a:buNone/>
              <a:defRPr sz="2500" b="0" i="0" u="none" strike="noStrike" cap="none">
                <a:solidFill>
                  <a:schemeClr val="lt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lt1"/>
              </a:buClr>
              <a:buSzPts val="2500"/>
              <a:buFont typeface="Poppins SemiBold"/>
              <a:buNone/>
              <a:defRPr sz="2500" b="0" i="0" u="none" strike="noStrike" cap="none">
                <a:solidFill>
                  <a:schemeClr val="lt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lt1"/>
              </a:buClr>
              <a:buSzPts val="2500"/>
              <a:buFont typeface="Poppins SemiBold"/>
              <a:buNone/>
              <a:defRPr sz="2500" b="0" i="0" u="none" strike="noStrike" cap="none">
                <a:solidFill>
                  <a:schemeClr val="lt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lt1"/>
              </a:buClr>
              <a:buSzPts val="2500"/>
              <a:buFont typeface="Poppins SemiBold"/>
              <a:buNone/>
              <a:defRPr sz="2500" b="0" i="0" u="none" strike="noStrike" cap="none">
                <a:solidFill>
                  <a:schemeClr val="lt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lt1"/>
              </a:buClr>
              <a:buSzPts val="2500"/>
              <a:buFont typeface="Poppins SemiBold"/>
              <a:buNone/>
              <a:defRPr sz="2500" b="0" i="0" u="none" strike="noStrike" cap="none">
                <a:solidFill>
                  <a:schemeClr val="lt1"/>
                </a:solidFill>
                <a:latin typeface="Poppins SemiBold"/>
                <a:ea typeface="Poppins SemiBold"/>
                <a:cs typeface="Poppins SemiBold"/>
                <a:sym typeface="Poppins SemiBold"/>
              </a:defRPr>
            </a:lvl9pPr>
          </a:lstStyle>
          <a:p>
            <a:pPr marL="0" lvl="0" indent="0" algn="ctr" rtl="0">
              <a:spcBef>
                <a:spcPts val="0"/>
              </a:spcBef>
              <a:spcAft>
                <a:spcPts val="0"/>
              </a:spcAft>
              <a:buNone/>
            </a:pPr>
            <a:r>
              <a:rPr lang="en" dirty="0">
                <a:solidFill>
                  <a:schemeClr val="bg2">
                    <a:lumMod val="50000"/>
                    <a:lumOff val="50000"/>
                  </a:schemeClr>
                </a:solidFill>
              </a:rPr>
              <a:t>02</a:t>
            </a:r>
            <a:endParaRPr lang="de-DE" dirty="0">
              <a:solidFill>
                <a:schemeClr val="bg2">
                  <a:lumMod val="50000"/>
                  <a:lumOff val="50000"/>
                </a:schemeClr>
              </a:solidFill>
            </a:endParaRPr>
          </a:p>
        </p:txBody>
      </p:sp>
      <p:sp>
        <p:nvSpPr>
          <p:cNvPr id="16" name="Google Shape;331;p37">
            <a:extLst>
              <a:ext uri="{FF2B5EF4-FFF2-40B4-BE49-F238E27FC236}">
                <a16:creationId xmlns:a16="http://schemas.microsoft.com/office/drawing/2014/main" id="{8CC5BB1F-25E5-E837-3B27-044722560387}"/>
              </a:ext>
            </a:extLst>
          </p:cNvPr>
          <p:cNvSpPr txBox="1">
            <a:spLocks noGrp="1"/>
          </p:cNvSpPr>
          <p:nvPr/>
        </p:nvSpPr>
        <p:spPr>
          <a:xfrm>
            <a:off x="5422913" y="3803542"/>
            <a:ext cx="1801800" cy="5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9pPr>
          </a:lstStyle>
          <a:p>
            <a:pPr marL="0" lvl="0" indent="0" algn="ctr">
              <a:spcBef>
                <a:spcPts val="0"/>
              </a:spcBef>
              <a:spcAft>
                <a:spcPts val="0"/>
              </a:spcAft>
              <a:buNone/>
            </a:pPr>
            <a:r>
              <a:rPr lang="en" dirty="0"/>
              <a:t>Platform</a:t>
            </a:r>
            <a:endParaRPr lang="de-DE" dirty="0"/>
          </a:p>
        </p:txBody>
      </p:sp>
      <p:sp>
        <p:nvSpPr>
          <p:cNvPr id="17" name="Google Shape;332;p37">
            <a:extLst>
              <a:ext uri="{FF2B5EF4-FFF2-40B4-BE49-F238E27FC236}">
                <a16:creationId xmlns:a16="http://schemas.microsoft.com/office/drawing/2014/main" id="{BF92F101-3857-2A9B-2ADB-A161379C485A}"/>
              </a:ext>
            </a:extLst>
          </p:cNvPr>
          <p:cNvSpPr txBox="1">
            <a:spLocks noGrp="1"/>
          </p:cNvSpPr>
          <p:nvPr/>
        </p:nvSpPr>
        <p:spPr>
          <a:xfrm>
            <a:off x="5422913" y="4410157"/>
            <a:ext cx="1801800" cy="5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9pPr>
          </a:lstStyle>
          <a:p>
            <a:pPr marL="0" indent="0"/>
            <a:r>
              <a:rPr lang="en" dirty="0"/>
              <a:t>Infrastructure, Software, UI/UX</a:t>
            </a:r>
            <a:endParaRPr lang="de-DE" dirty="0"/>
          </a:p>
        </p:txBody>
      </p:sp>
      <p:sp>
        <p:nvSpPr>
          <p:cNvPr id="18" name="Google Shape;333;p37">
            <a:extLst>
              <a:ext uri="{FF2B5EF4-FFF2-40B4-BE49-F238E27FC236}">
                <a16:creationId xmlns:a16="http://schemas.microsoft.com/office/drawing/2014/main" id="{EBBE7D19-25EE-B300-CEF3-C818E091A242}"/>
              </a:ext>
            </a:extLst>
          </p:cNvPr>
          <p:cNvSpPr txBox="1">
            <a:spLocks noGrp="1"/>
          </p:cNvSpPr>
          <p:nvPr/>
        </p:nvSpPr>
        <p:spPr>
          <a:xfrm>
            <a:off x="5991863" y="3037947"/>
            <a:ext cx="663900" cy="45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Poppins SemiBold"/>
              <a:buNone/>
              <a:defRPr sz="2500" b="0" i="0" u="none" strike="noStrike" cap="none">
                <a:solidFill>
                  <a:schemeClr val="lt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lt1"/>
              </a:buClr>
              <a:buSzPts val="2500"/>
              <a:buFont typeface="Poppins SemiBold"/>
              <a:buNone/>
              <a:defRPr sz="2500" b="0" i="0" u="none" strike="noStrike" cap="none">
                <a:solidFill>
                  <a:schemeClr val="lt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lt1"/>
              </a:buClr>
              <a:buSzPts val="2500"/>
              <a:buFont typeface="Poppins SemiBold"/>
              <a:buNone/>
              <a:defRPr sz="2500" b="0" i="0" u="none" strike="noStrike" cap="none">
                <a:solidFill>
                  <a:schemeClr val="lt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lt1"/>
              </a:buClr>
              <a:buSzPts val="2500"/>
              <a:buFont typeface="Poppins SemiBold"/>
              <a:buNone/>
              <a:defRPr sz="2500" b="0" i="0" u="none" strike="noStrike" cap="none">
                <a:solidFill>
                  <a:schemeClr val="lt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lt1"/>
              </a:buClr>
              <a:buSzPts val="2500"/>
              <a:buFont typeface="Poppins SemiBold"/>
              <a:buNone/>
              <a:defRPr sz="2500" b="0" i="0" u="none" strike="noStrike" cap="none">
                <a:solidFill>
                  <a:schemeClr val="lt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lt1"/>
              </a:buClr>
              <a:buSzPts val="2500"/>
              <a:buFont typeface="Poppins SemiBold"/>
              <a:buNone/>
              <a:defRPr sz="2500" b="0" i="0" u="none" strike="noStrike" cap="none">
                <a:solidFill>
                  <a:schemeClr val="lt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lt1"/>
              </a:buClr>
              <a:buSzPts val="2500"/>
              <a:buFont typeface="Poppins SemiBold"/>
              <a:buNone/>
              <a:defRPr sz="2500" b="0" i="0" u="none" strike="noStrike" cap="none">
                <a:solidFill>
                  <a:schemeClr val="lt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lt1"/>
              </a:buClr>
              <a:buSzPts val="2500"/>
              <a:buFont typeface="Poppins SemiBold"/>
              <a:buNone/>
              <a:defRPr sz="2500" b="0" i="0" u="none" strike="noStrike" cap="none">
                <a:solidFill>
                  <a:schemeClr val="lt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lt1"/>
              </a:buClr>
              <a:buSzPts val="2500"/>
              <a:buFont typeface="Poppins SemiBold"/>
              <a:buNone/>
              <a:defRPr sz="2500" b="0" i="0" u="none" strike="noStrike" cap="none">
                <a:solidFill>
                  <a:schemeClr val="lt1"/>
                </a:solidFill>
                <a:latin typeface="Poppins SemiBold"/>
                <a:ea typeface="Poppins SemiBold"/>
                <a:cs typeface="Poppins SemiBold"/>
                <a:sym typeface="Poppins SemiBold"/>
              </a:defRPr>
            </a:lvl9pPr>
          </a:lstStyle>
          <a:p>
            <a:pPr marL="0" lvl="0" indent="0" algn="ctr" rtl="0">
              <a:spcBef>
                <a:spcPts val="0"/>
              </a:spcBef>
              <a:spcAft>
                <a:spcPts val="0"/>
              </a:spcAft>
              <a:buNone/>
            </a:pPr>
            <a:r>
              <a:rPr lang="en"/>
              <a:t>03</a:t>
            </a:r>
            <a:endParaRPr/>
          </a:p>
        </p:txBody>
      </p:sp>
      <p:sp>
        <p:nvSpPr>
          <p:cNvPr id="19" name="Google Shape;460;p46">
            <a:extLst>
              <a:ext uri="{FF2B5EF4-FFF2-40B4-BE49-F238E27FC236}">
                <a16:creationId xmlns:a16="http://schemas.microsoft.com/office/drawing/2014/main" id="{8FE9C871-0ADF-9D21-0332-26595196FA00}"/>
              </a:ext>
            </a:extLst>
          </p:cNvPr>
          <p:cNvSpPr txBox="1">
            <a:spLocks noGrp="1"/>
          </p:cNvSpPr>
          <p:nvPr/>
        </p:nvSpPr>
        <p:spPr>
          <a:xfrm>
            <a:off x="9036144" y="3095937"/>
            <a:ext cx="2190300" cy="49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9pPr>
          </a:lstStyle>
          <a:p>
            <a:pPr marL="0" indent="0"/>
            <a:r>
              <a:rPr lang="en" dirty="0"/>
              <a:t>Customized Product Solutions for high tier customers</a:t>
            </a:r>
          </a:p>
        </p:txBody>
      </p:sp>
      <p:sp>
        <p:nvSpPr>
          <p:cNvPr id="20" name="Google Shape;461;p46">
            <a:extLst>
              <a:ext uri="{FF2B5EF4-FFF2-40B4-BE49-F238E27FC236}">
                <a16:creationId xmlns:a16="http://schemas.microsoft.com/office/drawing/2014/main" id="{04C4E5EE-2232-3CD2-F606-86F2AE8EB09B}"/>
              </a:ext>
            </a:extLst>
          </p:cNvPr>
          <p:cNvSpPr txBox="1">
            <a:spLocks noGrp="1"/>
          </p:cNvSpPr>
          <p:nvPr/>
        </p:nvSpPr>
        <p:spPr>
          <a:xfrm>
            <a:off x="9036137" y="2646287"/>
            <a:ext cx="21903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SemiBold"/>
                <a:ea typeface="Poppins SemiBold"/>
                <a:cs typeface="Poppins SemiBold"/>
                <a:sym typeface="Poppins SemiBold"/>
              </a:defRPr>
            </a:lvl1pPr>
            <a:lvl2pPr marL="914400" marR="0" lvl="1"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9pPr>
          </a:lstStyle>
          <a:p>
            <a:pPr marL="0" lvl="0" indent="0" algn="l" rtl="0">
              <a:spcBef>
                <a:spcPts val="0"/>
              </a:spcBef>
              <a:spcAft>
                <a:spcPts val="0"/>
              </a:spcAft>
              <a:buNone/>
            </a:pPr>
            <a:r>
              <a:rPr lang="en" dirty="0"/>
              <a:t>Personalization</a:t>
            </a:r>
            <a:endParaRPr dirty="0"/>
          </a:p>
        </p:txBody>
      </p:sp>
      <p:sp>
        <p:nvSpPr>
          <p:cNvPr id="21" name="Google Shape;464;p46">
            <a:extLst>
              <a:ext uri="{FF2B5EF4-FFF2-40B4-BE49-F238E27FC236}">
                <a16:creationId xmlns:a16="http://schemas.microsoft.com/office/drawing/2014/main" id="{F2F6D314-0733-6CE5-1A7D-B0AA341A59E9}"/>
              </a:ext>
            </a:extLst>
          </p:cNvPr>
          <p:cNvSpPr txBox="1">
            <a:spLocks noGrp="1"/>
          </p:cNvSpPr>
          <p:nvPr/>
        </p:nvSpPr>
        <p:spPr>
          <a:xfrm>
            <a:off x="9036144" y="4472637"/>
            <a:ext cx="2190300" cy="49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lt1"/>
              </a:buClr>
              <a:buSzPts val="1400"/>
              <a:buFont typeface="Poppins"/>
              <a:buNone/>
              <a:defRPr sz="1400" b="0" i="0" u="none" strike="noStrike" cap="none">
                <a:solidFill>
                  <a:schemeClr val="lt1"/>
                </a:solidFill>
                <a:latin typeface="Poppins"/>
                <a:ea typeface="Poppins"/>
                <a:cs typeface="Poppins"/>
                <a:sym typeface="Poppins"/>
              </a:defRPr>
            </a:lvl9pPr>
          </a:lstStyle>
          <a:p>
            <a:pPr marL="0" indent="0"/>
            <a:r>
              <a:rPr lang="en" dirty="0"/>
              <a:t>Continuous Product improvements based on novel Data </a:t>
            </a:r>
          </a:p>
        </p:txBody>
      </p:sp>
      <p:sp>
        <p:nvSpPr>
          <p:cNvPr id="22" name="Google Shape;465;p46">
            <a:extLst>
              <a:ext uri="{FF2B5EF4-FFF2-40B4-BE49-F238E27FC236}">
                <a16:creationId xmlns:a16="http://schemas.microsoft.com/office/drawing/2014/main" id="{B79A2BE6-D7F1-CA26-3858-3CC17E1E1F40}"/>
              </a:ext>
            </a:extLst>
          </p:cNvPr>
          <p:cNvSpPr txBox="1">
            <a:spLocks noGrp="1"/>
          </p:cNvSpPr>
          <p:nvPr/>
        </p:nvSpPr>
        <p:spPr>
          <a:xfrm>
            <a:off x="9036137" y="4022987"/>
            <a:ext cx="21903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SemiBold"/>
                <a:ea typeface="Poppins SemiBold"/>
                <a:cs typeface="Poppins SemiBold"/>
                <a:sym typeface="Poppins SemiBold"/>
              </a:defRPr>
            </a:lvl1pPr>
            <a:lvl2pPr marL="914400" marR="0" lvl="1"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9pPr>
          </a:lstStyle>
          <a:p>
            <a:pPr marL="0" indent="0"/>
            <a:r>
              <a:rPr lang="en" dirty="0"/>
              <a:t>Vicious Cycle</a:t>
            </a:r>
          </a:p>
        </p:txBody>
      </p:sp>
      <p:sp>
        <p:nvSpPr>
          <p:cNvPr id="23" name="Google Shape;467;p46">
            <a:extLst>
              <a:ext uri="{FF2B5EF4-FFF2-40B4-BE49-F238E27FC236}">
                <a16:creationId xmlns:a16="http://schemas.microsoft.com/office/drawing/2014/main" id="{3B3B84AC-B8E2-DB4C-AF72-DCDDA5FAFC7A}"/>
              </a:ext>
            </a:extLst>
          </p:cNvPr>
          <p:cNvSpPr/>
          <p:nvPr/>
        </p:nvSpPr>
        <p:spPr>
          <a:xfrm>
            <a:off x="7872270" y="2690793"/>
            <a:ext cx="828000" cy="828000"/>
          </a:xfrm>
          <a:prstGeom prst="ellipse">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 sz="3000" dirty="0">
              <a:solidFill>
                <a:schemeClr val="bg2">
                  <a:lumMod val="50000"/>
                  <a:lumOff val="50000"/>
                </a:schemeClr>
              </a:solidFill>
              <a:latin typeface="Poppins SemiBold"/>
              <a:ea typeface="Poppins SemiBold"/>
              <a:cs typeface="Poppins SemiBold"/>
            </a:endParaRPr>
          </a:p>
        </p:txBody>
      </p:sp>
      <p:sp>
        <p:nvSpPr>
          <p:cNvPr id="24" name="Google Shape;469;p46">
            <a:extLst>
              <a:ext uri="{FF2B5EF4-FFF2-40B4-BE49-F238E27FC236}">
                <a16:creationId xmlns:a16="http://schemas.microsoft.com/office/drawing/2014/main" id="{207EBBB2-BE17-2387-C8AB-9B07D2AC6A69}"/>
              </a:ext>
            </a:extLst>
          </p:cNvPr>
          <p:cNvSpPr/>
          <p:nvPr/>
        </p:nvSpPr>
        <p:spPr>
          <a:xfrm>
            <a:off x="7872270" y="4059897"/>
            <a:ext cx="828000" cy="828000"/>
          </a:xfrm>
          <a:prstGeom prst="ellipse">
            <a:avLst/>
          </a:prstGeom>
          <a:solidFill>
            <a:schemeClr val="bg2">
              <a:lumMod val="50000"/>
              <a:lumOff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lang="en" sz="3000" dirty="0">
              <a:solidFill>
                <a:schemeClr val="lt1"/>
              </a:solidFill>
              <a:latin typeface="Poppins SemiBold"/>
              <a:ea typeface="Poppins SemiBold"/>
              <a:cs typeface="Poppins SemiBold"/>
            </a:endParaRPr>
          </a:p>
        </p:txBody>
      </p:sp>
      <p:pic>
        <p:nvPicPr>
          <p:cNvPr id="27" name="Grafik 27" descr="Kreise mit Linien Silhouette">
            <a:extLst>
              <a:ext uri="{FF2B5EF4-FFF2-40B4-BE49-F238E27FC236}">
                <a16:creationId xmlns:a16="http://schemas.microsoft.com/office/drawing/2014/main" id="{A5D3C63E-A97C-4C00-5967-DD54E0FD53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55475" y="4142678"/>
            <a:ext cx="658872" cy="667900"/>
          </a:xfrm>
          <a:prstGeom prst="rect">
            <a:avLst/>
          </a:prstGeom>
        </p:spPr>
      </p:pic>
      <p:pic>
        <p:nvPicPr>
          <p:cNvPr id="28" name="Grafik 28" descr="Cmd (Terminal) Silhouette">
            <a:extLst>
              <a:ext uri="{FF2B5EF4-FFF2-40B4-BE49-F238E27FC236}">
                <a16:creationId xmlns:a16="http://schemas.microsoft.com/office/drawing/2014/main" id="{298CBCA2-A1ED-C238-961D-EFABB9B479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43481" y="2866158"/>
            <a:ext cx="482861" cy="483024"/>
          </a:xfrm>
          <a:prstGeom prst="rect">
            <a:avLst/>
          </a:prstGeom>
        </p:spPr>
      </p:pic>
      <p:sp>
        <p:nvSpPr>
          <p:cNvPr id="30" name="Google Shape;321;p37">
            <a:extLst>
              <a:ext uri="{FF2B5EF4-FFF2-40B4-BE49-F238E27FC236}">
                <a16:creationId xmlns:a16="http://schemas.microsoft.com/office/drawing/2014/main" id="{1C9A68CB-1B56-6105-4DB8-BF3BA97CDB67}"/>
              </a:ext>
            </a:extLst>
          </p:cNvPr>
          <p:cNvSpPr/>
          <p:nvPr/>
        </p:nvSpPr>
        <p:spPr>
          <a:xfrm>
            <a:off x="10573450" y="713423"/>
            <a:ext cx="933607" cy="933643"/>
          </a:xfrm>
          <a:prstGeom prst="ellipse">
            <a:avLst/>
          </a:prstGeom>
          <a:solidFill>
            <a:schemeClr val="bg2">
              <a:lumMod val="50000"/>
              <a:lumOff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a:spcBef>
                <a:spcPts val="0"/>
              </a:spcBef>
              <a:spcAft>
                <a:spcPts val="0"/>
              </a:spcAft>
              <a:buNone/>
            </a:pPr>
            <a:r>
              <a:rPr lang="de-DE" dirty="0" err="1">
                <a:solidFill>
                  <a:schemeClr val="tx1">
                    <a:lumMod val="95000"/>
                  </a:schemeClr>
                </a:solidFill>
              </a:rPr>
              <a:t>How</a:t>
            </a:r>
            <a:endParaRPr lang="de-DE" dirty="0" err="1"/>
          </a:p>
        </p:txBody>
      </p:sp>
    </p:spTree>
    <p:extLst>
      <p:ext uri="{BB962C8B-B14F-4D97-AF65-F5344CB8AC3E}">
        <p14:creationId xmlns:p14="http://schemas.microsoft.com/office/powerpoint/2010/main" val="5726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7CED57-E470-3175-B569-55B78D3663A8}"/>
              </a:ext>
            </a:extLst>
          </p:cNvPr>
          <p:cNvSpPr>
            <a:spLocks noGrp="1"/>
          </p:cNvSpPr>
          <p:nvPr>
            <p:ph type="title"/>
          </p:nvPr>
        </p:nvSpPr>
        <p:spPr/>
        <p:txBody>
          <a:bodyPr/>
          <a:lstStyle/>
          <a:p>
            <a:r>
              <a:rPr lang="de-DE" dirty="0"/>
              <a:t>AI Implementation</a:t>
            </a:r>
          </a:p>
        </p:txBody>
      </p:sp>
      <p:sp>
        <p:nvSpPr>
          <p:cNvPr id="5" name="Google Shape;321;p37">
            <a:extLst>
              <a:ext uri="{FF2B5EF4-FFF2-40B4-BE49-F238E27FC236}">
                <a16:creationId xmlns:a16="http://schemas.microsoft.com/office/drawing/2014/main" id="{9997C285-7AAC-2433-7B96-F9C623D020DF}"/>
              </a:ext>
            </a:extLst>
          </p:cNvPr>
          <p:cNvSpPr/>
          <p:nvPr/>
        </p:nvSpPr>
        <p:spPr>
          <a:xfrm>
            <a:off x="10573450" y="713423"/>
            <a:ext cx="933607" cy="933643"/>
          </a:xfrm>
          <a:prstGeom prst="ellipse">
            <a:avLst/>
          </a:prstGeom>
          <a:solidFill>
            <a:schemeClr val="bg2">
              <a:lumMod val="50000"/>
              <a:lumOff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a:spcBef>
                <a:spcPts val="0"/>
              </a:spcBef>
              <a:spcAft>
                <a:spcPts val="0"/>
              </a:spcAft>
              <a:buNone/>
            </a:pPr>
            <a:r>
              <a:rPr lang="de-DE" dirty="0" err="1">
                <a:solidFill>
                  <a:schemeClr val="tx1">
                    <a:lumMod val="95000"/>
                  </a:schemeClr>
                </a:solidFill>
              </a:rPr>
              <a:t>How</a:t>
            </a:r>
            <a:endParaRPr lang="de-DE" dirty="0" err="1"/>
          </a:p>
        </p:txBody>
      </p:sp>
      <p:sp>
        <p:nvSpPr>
          <p:cNvPr id="7" name="Google Shape;320;p37">
            <a:extLst>
              <a:ext uri="{FF2B5EF4-FFF2-40B4-BE49-F238E27FC236}">
                <a16:creationId xmlns:a16="http://schemas.microsoft.com/office/drawing/2014/main" id="{D98560EF-8639-5526-D573-3E19572C6E58}"/>
              </a:ext>
            </a:extLst>
          </p:cNvPr>
          <p:cNvSpPr/>
          <p:nvPr/>
        </p:nvSpPr>
        <p:spPr>
          <a:xfrm>
            <a:off x="493900" y="2479211"/>
            <a:ext cx="11215541" cy="957534"/>
          </a:xfrm>
          <a:prstGeom prst="roundRect">
            <a:avLst>
              <a:gd name="adj" fmla="val 16667"/>
            </a:avLst>
          </a:prstGeom>
          <a:solidFill>
            <a:srgbClr val="FFFFFF">
              <a:alpha val="2054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642;p52">
            <a:extLst>
              <a:ext uri="{FF2B5EF4-FFF2-40B4-BE49-F238E27FC236}">
                <a16:creationId xmlns:a16="http://schemas.microsoft.com/office/drawing/2014/main" id="{FC41729A-3480-056D-C4E7-39C5D4158D88}"/>
              </a:ext>
            </a:extLst>
          </p:cNvPr>
          <p:cNvSpPr txBox="1"/>
          <p:nvPr/>
        </p:nvSpPr>
        <p:spPr>
          <a:xfrm>
            <a:off x="8776533" y="2755161"/>
            <a:ext cx="2911318" cy="42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lt1"/>
                </a:solidFill>
                <a:latin typeface="Poppins SemiBold"/>
                <a:cs typeface="Poppins SemiBold"/>
                <a:sym typeface="Poppins SemiBold"/>
              </a:rPr>
              <a:t>Reinforcement Learning</a:t>
            </a:r>
            <a:endParaRPr lang="de-DE" dirty="0"/>
          </a:p>
        </p:txBody>
      </p:sp>
      <p:sp>
        <p:nvSpPr>
          <p:cNvPr id="11" name="Google Shape;649;p52">
            <a:extLst>
              <a:ext uri="{FF2B5EF4-FFF2-40B4-BE49-F238E27FC236}">
                <a16:creationId xmlns:a16="http://schemas.microsoft.com/office/drawing/2014/main" id="{04D84E87-F7CE-8CFA-565B-86939DF0D0BD}"/>
              </a:ext>
            </a:extLst>
          </p:cNvPr>
          <p:cNvSpPr/>
          <p:nvPr/>
        </p:nvSpPr>
        <p:spPr>
          <a:xfrm>
            <a:off x="8597437" y="2852496"/>
            <a:ext cx="179100" cy="179100"/>
          </a:xfrm>
          <a:prstGeom prst="ellipse">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320;p37">
            <a:extLst>
              <a:ext uri="{FF2B5EF4-FFF2-40B4-BE49-F238E27FC236}">
                <a16:creationId xmlns:a16="http://schemas.microsoft.com/office/drawing/2014/main" id="{803D59A1-91D9-041C-DEFB-98D9D8129A68}"/>
              </a:ext>
            </a:extLst>
          </p:cNvPr>
          <p:cNvSpPr/>
          <p:nvPr/>
        </p:nvSpPr>
        <p:spPr>
          <a:xfrm>
            <a:off x="2571763" y="2479211"/>
            <a:ext cx="2203733" cy="957534"/>
          </a:xfrm>
          <a:prstGeom prst="roundRect">
            <a:avLst>
              <a:gd name="adj" fmla="val 16667"/>
            </a:avLst>
          </a:prstGeom>
          <a:solidFill>
            <a:schemeClr val="bg2">
              <a:lumMod val="50000"/>
              <a:lumOff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642;p52">
            <a:extLst>
              <a:ext uri="{FF2B5EF4-FFF2-40B4-BE49-F238E27FC236}">
                <a16:creationId xmlns:a16="http://schemas.microsoft.com/office/drawing/2014/main" id="{D6B1023B-2EDF-F6F9-D92F-995AB4287314}"/>
              </a:ext>
            </a:extLst>
          </p:cNvPr>
          <p:cNvSpPr txBox="1"/>
          <p:nvPr/>
        </p:nvSpPr>
        <p:spPr>
          <a:xfrm>
            <a:off x="2698530" y="2517463"/>
            <a:ext cx="1925651" cy="4354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dirty="0">
              <a:solidFill>
                <a:schemeClr val="lt1"/>
              </a:solidFill>
              <a:latin typeface="Poppins"/>
              <a:cs typeface="Poppins SemiBold"/>
            </a:endParaRPr>
          </a:p>
        </p:txBody>
      </p:sp>
      <p:sp>
        <p:nvSpPr>
          <p:cNvPr id="14" name="Google Shape;642;p52">
            <a:extLst>
              <a:ext uri="{FF2B5EF4-FFF2-40B4-BE49-F238E27FC236}">
                <a16:creationId xmlns:a16="http://schemas.microsoft.com/office/drawing/2014/main" id="{A3BFA044-DEBC-CCCB-A325-2D08DA7AC97B}"/>
              </a:ext>
            </a:extLst>
          </p:cNvPr>
          <p:cNvSpPr txBox="1"/>
          <p:nvPr/>
        </p:nvSpPr>
        <p:spPr>
          <a:xfrm>
            <a:off x="4882044" y="2517462"/>
            <a:ext cx="1925651" cy="4354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lt1"/>
                </a:solidFill>
                <a:latin typeface="Poppins SemiBold"/>
                <a:cs typeface="Poppins SemiBold"/>
                <a:sym typeface="Poppins SemiBold"/>
              </a:rPr>
              <a:t>Data Input</a:t>
            </a:r>
            <a:endParaRPr lang="de-DE" dirty="0"/>
          </a:p>
        </p:txBody>
      </p:sp>
      <p:sp>
        <p:nvSpPr>
          <p:cNvPr id="18" name="Google Shape;325;p37">
            <a:extLst>
              <a:ext uri="{FF2B5EF4-FFF2-40B4-BE49-F238E27FC236}">
                <a16:creationId xmlns:a16="http://schemas.microsoft.com/office/drawing/2014/main" id="{EA49A85B-D002-ACF6-E73F-013BD0A6EBE9}"/>
              </a:ext>
            </a:extLst>
          </p:cNvPr>
          <p:cNvSpPr txBox="1">
            <a:spLocks noGrp="1"/>
          </p:cNvSpPr>
          <p:nvPr/>
        </p:nvSpPr>
        <p:spPr>
          <a:xfrm>
            <a:off x="687514" y="2694289"/>
            <a:ext cx="1801800" cy="5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9pPr>
          </a:lstStyle>
          <a:p>
            <a:pPr algn="l"/>
            <a:r>
              <a:rPr lang="en" sz="1600" dirty="0"/>
              <a:t>Basic</a:t>
            </a:r>
          </a:p>
          <a:p>
            <a:pPr marL="0" lvl="0" indent="0" algn="l">
              <a:spcBef>
                <a:spcPts val="0"/>
              </a:spcBef>
              <a:spcAft>
                <a:spcPts val="0"/>
              </a:spcAft>
              <a:buNone/>
            </a:pPr>
            <a:r>
              <a:rPr lang="en" sz="1600" dirty="0">
                <a:latin typeface="Poppins"/>
              </a:rPr>
              <a:t>Dashboard</a:t>
            </a:r>
            <a:endParaRPr lang="de-DE" sz="1600" dirty="0">
              <a:latin typeface="Poppins"/>
            </a:endParaRPr>
          </a:p>
        </p:txBody>
      </p:sp>
      <p:sp>
        <p:nvSpPr>
          <p:cNvPr id="27" name="Google Shape;642;p52">
            <a:extLst>
              <a:ext uri="{FF2B5EF4-FFF2-40B4-BE49-F238E27FC236}">
                <a16:creationId xmlns:a16="http://schemas.microsoft.com/office/drawing/2014/main" id="{F0884493-0ED3-AF27-DF67-010E7BC3221A}"/>
              </a:ext>
            </a:extLst>
          </p:cNvPr>
          <p:cNvSpPr txBox="1"/>
          <p:nvPr/>
        </p:nvSpPr>
        <p:spPr>
          <a:xfrm>
            <a:off x="2708297" y="2728749"/>
            <a:ext cx="1925651" cy="4706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lt1"/>
                </a:solidFill>
                <a:latin typeface="Poppins SemiBold"/>
                <a:cs typeface="Poppins SemiBold"/>
              </a:rPr>
              <a:t>User specific display of relevant information</a:t>
            </a:r>
          </a:p>
        </p:txBody>
      </p:sp>
      <p:sp>
        <p:nvSpPr>
          <p:cNvPr id="28" name="Google Shape;642;p52">
            <a:extLst>
              <a:ext uri="{FF2B5EF4-FFF2-40B4-BE49-F238E27FC236}">
                <a16:creationId xmlns:a16="http://schemas.microsoft.com/office/drawing/2014/main" id="{B05BAF37-1723-E4AD-62AA-094D6F16AA44}"/>
              </a:ext>
            </a:extLst>
          </p:cNvPr>
          <p:cNvSpPr txBox="1"/>
          <p:nvPr/>
        </p:nvSpPr>
        <p:spPr>
          <a:xfrm>
            <a:off x="4883014" y="2851998"/>
            <a:ext cx="3756174" cy="4970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lt1"/>
                </a:solidFill>
                <a:latin typeface="Poppins"/>
                <a:cs typeface="Poppins SemiBold"/>
              </a:rPr>
              <a:t>Click through, Scrolling behavior, Customer Feedback</a:t>
            </a:r>
          </a:p>
        </p:txBody>
      </p:sp>
      <p:sp>
        <p:nvSpPr>
          <p:cNvPr id="31" name="Google Shape;320;p37">
            <a:extLst>
              <a:ext uri="{FF2B5EF4-FFF2-40B4-BE49-F238E27FC236}">
                <a16:creationId xmlns:a16="http://schemas.microsoft.com/office/drawing/2014/main" id="{018BEEF6-965E-B02E-745D-78A1D4FD429C}"/>
              </a:ext>
            </a:extLst>
          </p:cNvPr>
          <p:cNvSpPr/>
          <p:nvPr/>
        </p:nvSpPr>
        <p:spPr>
          <a:xfrm>
            <a:off x="529318" y="3826160"/>
            <a:ext cx="11215541" cy="957534"/>
          </a:xfrm>
          <a:prstGeom prst="roundRect">
            <a:avLst>
              <a:gd name="adj" fmla="val 16667"/>
            </a:avLst>
          </a:prstGeom>
          <a:solidFill>
            <a:srgbClr val="FFFFFF">
              <a:alpha val="2054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642;p52">
            <a:extLst>
              <a:ext uri="{FF2B5EF4-FFF2-40B4-BE49-F238E27FC236}">
                <a16:creationId xmlns:a16="http://schemas.microsoft.com/office/drawing/2014/main" id="{080E571E-927B-7E0B-3192-179FC577BEB5}"/>
              </a:ext>
            </a:extLst>
          </p:cNvPr>
          <p:cNvSpPr txBox="1"/>
          <p:nvPr/>
        </p:nvSpPr>
        <p:spPr>
          <a:xfrm>
            <a:off x="8811951" y="4102110"/>
            <a:ext cx="2911318" cy="42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lt1"/>
                </a:solidFill>
                <a:latin typeface="Poppins SemiBold"/>
                <a:cs typeface="Poppins SemiBold"/>
                <a:sym typeface="Poppins SemiBold"/>
              </a:rPr>
              <a:t>Natural Language Processing</a:t>
            </a:r>
            <a:endParaRPr lang="de-DE" dirty="0"/>
          </a:p>
        </p:txBody>
      </p:sp>
      <p:sp>
        <p:nvSpPr>
          <p:cNvPr id="33" name="Google Shape;649;p52">
            <a:extLst>
              <a:ext uri="{FF2B5EF4-FFF2-40B4-BE49-F238E27FC236}">
                <a16:creationId xmlns:a16="http://schemas.microsoft.com/office/drawing/2014/main" id="{1121C4CB-E113-4913-8B1E-0F76C4E07364}"/>
              </a:ext>
            </a:extLst>
          </p:cNvPr>
          <p:cNvSpPr/>
          <p:nvPr/>
        </p:nvSpPr>
        <p:spPr>
          <a:xfrm>
            <a:off x="8632855" y="4199445"/>
            <a:ext cx="179100" cy="179100"/>
          </a:xfrm>
          <a:prstGeom prst="ellipse">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320;p37">
            <a:extLst>
              <a:ext uri="{FF2B5EF4-FFF2-40B4-BE49-F238E27FC236}">
                <a16:creationId xmlns:a16="http://schemas.microsoft.com/office/drawing/2014/main" id="{8E257BC3-D117-64DD-97BA-436D0E123224}"/>
              </a:ext>
            </a:extLst>
          </p:cNvPr>
          <p:cNvSpPr/>
          <p:nvPr/>
        </p:nvSpPr>
        <p:spPr>
          <a:xfrm>
            <a:off x="2607181" y="3826160"/>
            <a:ext cx="2203733" cy="957534"/>
          </a:xfrm>
          <a:prstGeom prst="roundRect">
            <a:avLst>
              <a:gd name="adj" fmla="val 16667"/>
            </a:avLst>
          </a:prstGeom>
          <a:solidFill>
            <a:schemeClr val="bg2">
              <a:lumMod val="50000"/>
              <a:lumOff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642;p52">
            <a:extLst>
              <a:ext uri="{FF2B5EF4-FFF2-40B4-BE49-F238E27FC236}">
                <a16:creationId xmlns:a16="http://schemas.microsoft.com/office/drawing/2014/main" id="{51CF09F8-3933-CA2C-B439-7B0F1AC6B531}"/>
              </a:ext>
            </a:extLst>
          </p:cNvPr>
          <p:cNvSpPr txBox="1"/>
          <p:nvPr/>
        </p:nvSpPr>
        <p:spPr>
          <a:xfrm>
            <a:off x="2716347" y="4075698"/>
            <a:ext cx="1925651" cy="4354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lt1"/>
                </a:solidFill>
                <a:latin typeface="Poppins SemiBold"/>
              </a:rPr>
              <a:t>Summary of unstructured textual data</a:t>
            </a:r>
          </a:p>
        </p:txBody>
      </p:sp>
      <p:sp>
        <p:nvSpPr>
          <p:cNvPr id="36" name="Google Shape;642;p52">
            <a:extLst>
              <a:ext uri="{FF2B5EF4-FFF2-40B4-BE49-F238E27FC236}">
                <a16:creationId xmlns:a16="http://schemas.microsoft.com/office/drawing/2014/main" id="{C5BF9E76-B7FC-D613-63D2-B1B8D0B441A1}"/>
              </a:ext>
            </a:extLst>
          </p:cNvPr>
          <p:cNvSpPr txBox="1"/>
          <p:nvPr/>
        </p:nvSpPr>
        <p:spPr>
          <a:xfrm>
            <a:off x="4917462" y="3864411"/>
            <a:ext cx="3025725" cy="4354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lt1"/>
                </a:solidFill>
                <a:latin typeface="Poppins SemiBold"/>
                <a:cs typeface="Poppins SemiBold"/>
                <a:sym typeface="Poppins SemiBold"/>
              </a:rPr>
              <a:t>Expansion Opportunities</a:t>
            </a:r>
            <a:endParaRPr lang="de-DE" dirty="0">
              <a:solidFill>
                <a:schemeClr val="lt1"/>
              </a:solidFill>
            </a:endParaRPr>
          </a:p>
        </p:txBody>
      </p:sp>
      <p:sp>
        <p:nvSpPr>
          <p:cNvPr id="37" name="Google Shape;325;p37">
            <a:extLst>
              <a:ext uri="{FF2B5EF4-FFF2-40B4-BE49-F238E27FC236}">
                <a16:creationId xmlns:a16="http://schemas.microsoft.com/office/drawing/2014/main" id="{5208E92A-77F1-4525-AEB9-71488EC657D7}"/>
              </a:ext>
            </a:extLst>
          </p:cNvPr>
          <p:cNvSpPr txBox="1">
            <a:spLocks noGrp="1"/>
          </p:cNvSpPr>
          <p:nvPr/>
        </p:nvSpPr>
        <p:spPr>
          <a:xfrm>
            <a:off x="722932" y="4041238"/>
            <a:ext cx="1801800" cy="5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9pPr>
          </a:lstStyle>
          <a:p>
            <a:pPr algn="l"/>
            <a:r>
              <a:rPr lang="en" sz="1600" dirty="0"/>
              <a:t>Advanced</a:t>
            </a:r>
          </a:p>
          <a:p>
            <a:pPr algn="l"/>
            <a:r>
              <a:rPr lang="en" sz="1600" dirty="0">
                <a:latin typeface="Poppins"/>
              </a:rPr>
              <a:t>Text Processing</a:t>
            </a:r>
            <a:endParaRPr lang="de-DE" sz="1600" dirty="0">
              <a:latin typeface="Poppins"/>
            </a:endParaRPr>
          </a:p>
        </p:txBody>
      </p:sp>
      <p:sp>
        <p:nvSpPr>
          <p:cNvPr id="39" name="Google Shape;642;p52">
            <a:extLst>
              <a:ext uri="{FF2B5EF4-FFF2-40B4-BE49-F238E27FC236}">
                <a16:creationId xmlns:a16="http://schemas.microsoft.com/office/drawing/2014/main" id="{3299D9CB-8951-AC38-E55D-622F33607FF9}"/>
              </a:ext>
            </a:extLst>
          </p:cNvPr>
          <p:cNvSpPr txBox="1"/>
          <p:nvPr/>
        </p:nvSpPr>
        <p:spPr>
          <a:xfrm>
            <a:off x="4918432" y="4110911"/>
            <a:ext cx="3756174" cy="4970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lt1"/>
                </a:solidFill>
                <a:latin typeface="Poppins"/>
                <a:cs typeface="Poppins SemiBold"/>
              </a:rPr>
              <a:t>Performance prediction, Topic Search</a:t>
            </a:r>
          </a:p>
        </p:txBody>
      </p:sp>
      <p:sp>
        <p:nvSpPr>
          <p:cNvPr id="41" name="Google Shape;320;p37">
            <a:extLst>
              <a:ext uri="{FF2B5EF4-FFF2-40B4-BE49-F238E27FC236}">
                <a16:creationId xmlns:a16="http://schemas.microsoft.com/office/drawing/2014/main" id="{978EC44B-CC59-CAC2-2D7C-37889F882466}"/>
              </a:ext>
            </a:extLst>
          </p:cNvPr>
          <p:cNvSpPr/>
          <p:nvPr/>
        </p:nvSpPr>
        <p:spPr>
          <a:xfrm>
            <a:off x="529545" y="5173109"/>
            <a:ext cx="11215541" cy="957534"/>
          </a:xfrm>
          <a:prstGeom prst="roundRect">
            <a:avLst>
              <a:gd name="adj" fmla="val 16667"/>
            </a:avLst>
          </a:prstGeom>
          <a:solidFill>
            <a:srgbClr val="FFFFFF">
              <a:alpha val="2054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642;p52">
            <a:extLst>
              <a:ext uri="{FF2B5EF4-FFF2-40B4-BE49-F238E27FC236}">
                <a16:creationId xmlns:a16="http://schemas.microsoft.com/office/drawing/2014/main" id="{F32675A2-389D-B713-5CC2-000AF3FD2820}"/>
              </a:ext>
            </a:extLst>
          </p:cNvPr>
          <p:cNvSpPr txBox="1"/>
          <p:nvPr/>
        </p:nvSpPr>
        <p:spPr>
          <a:xfrm>
            <a:off x="8812178" y="5449059"/>
            <a:ext cx="2911318" cy="42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lt1"/>
                </a:solidFill>
                <a:latin typeface="Poppins SemiBold"/>
                <a:cs typeface="Poppins SemiBold"/>
                <a:sym typeface="Poppins SemiBold"/>
              </a:rPr>
              <a:t>Deep Learning</a:t>
            </a:r>
            <a:endParaRPr lang="de-DE" dirty="0"/>
          </a:p>
        </p:txBody>
      </p:sp>
      <p:sp>
        <p:nvSpPr>
          <p:cNvPr id="43" name="Google Shape;649;p52">
            <a:extLst>
              <a:ext uri="{FF2B5EF4-FFF2-40B4-BE49-F238E27FC236}">
                <a16:creationId xmlns:a16="http://schemas.microsoft.com/office/drawing/2014/main" id="{11E09C57-A079-5564-3C49-09EE922DE37F}"/>
              </a:ext>
            </a:extLst>
          </p:cNvPr>
          <p:cNvSpPr/>
          <p:nvPr/>
        </p:nvSpPr>
        <p:spPr>
          <a:xfrm>
            <a:off x="8633082" y="5546394"/>
            <a:ext cx="179100" cy="179100"/>
          </a:xfrm>
          <a:prstGeom prst="ellipse">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320;p37">
            <a:extLst>
              <a:ext uri="{FF2B5EF4-FFF2-40B4-BE49-F238E27FC236}">
                <a16:creationId xmlns:a16="http://schemas.microsoft.com/office/drawing/2014/main" id="{0905CAF0-DD55-5F88-BA8C-C7DC259AABB9}"/>
              </a:ext>
            </a:extLst>
          </p:cNvPr>
          <p:cNvSpPr/>
          <p:nvPr/>
        </p:nvSpPr>
        <p:spPr>
          <a:xfrm>
            <a:off x="2607408" y="5173109"/>
            <a:ext cx="2203733" cy="957534"/>
          </a:xfrm>
          <a:prstGeom prst="roundRect">
            <a:avLst>
              <a:gd name="adj" fmla="val 16667"/>
            </a:avLst>
          </a:prstGeom>
          <a:solidFill>
            <a:schemeClr val="bg2">
              <a:lumMod val="50000"/>
              <a:lumOff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642;p52">
            <a:extLst>
              <a:ext uri="{FF2B5EF4-FFF2-40B4-BE49-F238E27FC236}">
                <a16:creationId xmlns:a16="http://schemas.microsoft.com/office/drawing/2014/main" id="{653380AD-A2F5-AD67-12ED-CA9AB523FA64}"/>
              </a:ext>
            </a:extLst>
          </p:cNvPr>
          <p:cNvSpPr txBox="1"/>
          <p:nvPr/>
        </p:nvSpPr>
        <p:spPr>
          <a:xfrm>
            <a:off x="2698973" y="5440254"/>
            <a:ext cx="1925651" cy="42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lt1"/>
                </a:solidFill>
                <a:latin typeface="Poppins SemiBold"/>
                <a:sym typeface="Poppins SemiBold"/>
              </a:rPr>
              <a:t>Recommending Investment Decisions</a:t>
            </a:r>
            <a:endParaRPr lang="de-DE" dirty="0">
              <a:solidFill>
                <a:schemeClr val="lt1"/>
              </a:solidFill>
            </a:endParaRPr>
          </a:p>
        </p:txBody>
      </p:sp>
      <p:sp>
        <p:nvSpPr>
          <p:cNvPr id="46" name="Google Shape;642;p52">
            <a:extLst>
              <a:ext uri="{FF2B5EF4-FFF2-40B4-BE49-F238E27FC236}">
                <a16:creationId xmlns:a16="http://schemas.microsoft.com/office/drawing/2014/main" id="{6E3680EA-ED65-6B30-E103-4D9F300ABD1E}"/>
              </a:ext>
            </a:extLst>
          </p:cNvPr>
          <p:cNvSpPr txBox="1"/>
          <p:nvPr/>
        </p:nvSpPr>
        <p:spPr>
          <a:xfrm>
            <a:off x="4917689" y="5211360"/>
            <a:ext cx="1925651" cy="4354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lt1"/>
                </a:solidFill>
                <a:latin typeface="Poppins SemiBold"/>
                <a:cs typeface="Poppins SemiBold"/>
              </a:rPr>
              <a:t>Vision</a:t>
            </a:r>
          </a:p>
        </p:txBody>
      </p:sp>
      <p:sp>
        <p:nvSpPr>
          <p:cNvPr id="47" name="Google Shape;325;p37">
            <a:extLst>
              <a:ext uri="{FF2B5EF4-FFF2-40B4-BE49-F238E27FC236}">
                <a16:creationId xmlns:a16="http://schemas.microsoft.com/office/drawing/2014/main" id="{34E6852E-651E-4423-9184-1F987F93788B}"/>
              </a:ext>
            </a:extLst>
          </p:cNvPr>
          <p:cNvSpPr txBox="1">
            <a:spLocks noGrp="1"/>
          </p:cNvSpPr>
          <p:nvPr/>
        </p:nvSpPr>
        <p:spPr>
          <a:xfrm>
            <a:off x="723159" y="5388187"/>
            <a:ext cx="1801800" cy="5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lt1"/>
              </a:buClr>
              <a:buSzPts val="1800"/>
              <a:buFont typeface="Poppins SemiBold"/>
              <a:buNone/>
              <a:defRPr sz="1800" b="0" i="0" u="none" strike="noStrike" cap="none">
                <a:solidFill>
                  <a:schemeClr val="lt1"/>
                </a:solidFill>
                <a:latin typeface="Poppins SemiBold"/>
                <a:ea typeface="Poppins SemiBold"/>
                <a:cs typeface="Poppins SemiBold"/>
                <a:sym typeface="Poppins SemiBold"/>
              </a:defRPr>
            </a:lvl9pPr>
          </a:lstStyle>
          <a:p>
            <a:pPr algn="l"/>
            <a:r>
              <a:rPr lang="en" sz="1600" dirty="0"/>
              <a:t>Professional</a:t>
            </a:r>
          </a:p>
          <a:p>
            <a:pPr marL="0" lvl="0" indent="0" algn="l">
              <a:spcBef>
                <a:spcPts val="0"/>
              </a:spcBef>
              <a:spcAft>
                <a:spcPts val="0"/>
              </a:spcAft>
              <a:buNone/>
            </a:pPr>
            <a:r>
              <a:rPr lang="en" sz="1600" dirty="0">
                <a:latin typeface="Poppins"/>
              </a:rPr>
              <a:t>Advice</a:t>
            </a:r>
            <a:endParaRPr lang="de-DE" sz="1600" dirty="0">
              <a:latin typeface="Poppins"/>
            </a:endParaRPr>
          </a:p>
        </p:txBody>
      </p:sp>
      <p:sp>
        <p:nvSpPr>
          <p:cNvPr id="49" name="Google Shape;642;p52">
            <a:extLst>
              <a:ext uri="{FF2B5EF4-FFF2-40B4-BE49-F238E27FC236}">
                <a16:creationId xmlns:a16="http://schemas.microsoft.com/office/drawing/2014/main" id="{BDA2D781-1457-45B7-330B-8238EA0170C0}"/>
              </a:ext>
            </a:extLst>
          </p:cNvPr>
          <p:cNvSpPr txBox="1"/>
          <p:nvPr/>
        </p:nvSpPr>
        <p:spPr>
          <a:xfrm>
            <a:off x="4918659" y="5545896"/>
            <a:ext cx="3236939" cy="4970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lt1"/>
                </a:solidFill>
                <a:latin typeface="Poppins"/>
                <a:cs typeface="Poppins SemiBold"/>
              </a:rPr>
              <a:t>AI System playing a more active role in decision-making process</a:t>
            </a:r>
          </a:p>
        </p:txBody>
      </p:sp>
    </p:spTree>
    <p:extLst>
      <p:ext uri="{BB962C8B-B14F-4D97-AF65-F5344CB8AC3E}">
        <p14:creationId xmlns:p14="http://schemas.microsoft.com/office/powerpoint/2010/main" val="234990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58675" y="22462"/>
            <a:ext cx="9144001" cy="1371600"/>
          </a:xfrm>
        </p:spPr>
        <p:txBody>
          <a:bodyPr/>
          <a:lstStyle/>
          <a:p>
            <a:r>
              <a:rPr lang="de-CH" dirty="0"/>
              <a:t>S</a:t>
            </a:r>
            <a:r>
              <a:rPr lang="en-US" dirty="0"/>
              <a:t>WOT - Analysis</a:t>
            </a:r>
          </a:p>
        </p:txBody>
      </p:sp>
      <p:sp>
        <p:nvSpPr>
          <p:cNvPr id="20" name="Google Shape;466;p46">
            <a:extLst>
              <a:ext uri="{FF2B5EF4-FFF2-40B4-BE49-F238E27FC236}">
                <a16:creationId xmlns:a16="http://schemas.microsoft.com/office/drawing/2014/main" id="{F3A93C10-C969-46D8-9F84-B70C7B75E201}"/>
              </a:ext>
            </a:extLst>
          </p:cNvPr>
          <p:cNvSpPr/>
          <p:nvPr/>
        </p:nvSpPr>
        <p:spPr>
          <a:xfrm>
            <a:off x="3934172" y="2057400"/>
            <a:ext cx="1656184" cy="1371600"/>
          </a:xfrm>
          <a:prstGeom prst="ellipse">
            <a:avLst/>
          </a:prstGeom>
          <a:solidFill>
            <a:schemeClr val="accent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lt1"/>
                </a:solidFill>
                <a:latin typeface="Poppins SemiBold"/>
                <a:ea typeface="Poppins SemiBold"/>
                <a:cs typeface="Poppins SemiBold"/>
                <a:sym typeface="Poppins SemiBold"/>
              </a:rPr>
              <a:t>S</a:t>
            </a:r>
            <a:endParaRPr sz="3000" dirty="0">
              <a:solidFill>
                <a:schemeClr val="lt1"/>
              </a:solidFill>
              <a:latin typeface="Poppins SemiBold"/>
              <a:ea typeface="Poppins SemiBold"/>
              <a:cs typeface="Poppins SemiBold"/>
              <a:sym typeface="Poppins SemiBold"/>
            </a:endParaRPr>
          </a:p>
        </p:txBody>
      </p:sp>
      <p:sp>
        <p:nvSpPr>
          <p:cNvPr id="21" name="Google Shape;467;p46">
            <a:extLst>
              <a:ext uri="{FF2B5EF4-FFF2-40B4-BE49-F238E27FC236}">
                <a16:creationId xmlns:a16="http://schemas.microsoft.com/office/drawing/2014/main" id="{B75BA1F7-8EEB-4BC6-85ED-B1205DA9B86B}"/>
              </a:ext>
            </a:extLst>
          </p:cNvPr>
          <p:cNvSpPr/>
          <p:nvPr/>
        </p:nvSpPr>
        <p:spPr>
          <a:xfrm>
            <a:off x="6362336" y="2012984"/>
            <a:ext cx="1656184" cy="1371600"/>
          </a:xfrm>
          <a:prstGeom prst="ellipse">
            <a:avLst/>
          </a:prstGeom>
          <a:solidFill>
            <a:srgbClr val="C00000"/>
          </a:solidFill>
          <a:ln>
            <a:noFill/>
          </a:ln>
        </p:spPr>
        <p:txBody>
          <a:bodyPr spcFirstLastPara="1" wrap="square" lIns="91425" tIns="91425" rIns="91425" bIns="91425" anchor="ctr" anchorCtr="0">
            <a:noAutofit/>
          </a:bodyPr>
          <a:lstStyle/>
          <a:p>
            <a:pPr algn="ctr"/>
            <a:r>
              <a:rPr lang="en" sz="3000" dirty="0">
                <a:solidFill>
                  <a:schemeClr val="lt1"/>
                </a:solidFill>
                <a:latin typeface="Poppins SemiBold"/>
                <a:cs typeface="Poppins SemiBold"/>
                <a:sym typeface="Poppins SemiBold"/>
              </a:rPr>
              <a:t>W</a:t>
            </a:r>
            <a:endParaRPr sz="3000" dirty="0">
              <a:solidFill>
                <a:schemeClr val="lt1"/>
              </a:solidFill>
              <a:latin typeface="Poppins SemiBold"/>
              <a:cs typeface="Poppins SemiBold"/>
              <a:sym typeface="Poppins SemiBold"/>
            </a:endParaRPr>
          </a:p>
        </p:txBody>
      </p:sp>
      <p:sp>
        <p:nvSpPr>
          <p:cNvPr id="22" name="Google Shape;468;p46">
            <a:extLst>
              <a:ext uri="{FF2B5EF4-FFF2-40B4-BE49-F238E27FC236}">
                <a16:creationId xmlns:a16="http://schemas.microsoft.com/office/drawing/2014/main" id="{FD0EB6D8-0A48-463A-B55A-B430E98F66B7}"/>
              </a:ext>
            </a:extLst>
          </p:cNvPr>
          <p:cNvSpPr/>
          <p:nvPr/>
        </p:nvSpPr>
        <p:spPr>
          <a:xfrm>
            <a:off x="3934172" y="4277417"/>
            <a:ext cx="1656184" cy="1371600"/>
          </a:xfrm>
          <a:prstGeom prst="ellipse">
            <a:avLst/>
          </a:prstGeom>
          <a:solidFill>
            <a:schemeClr val="accent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Poppins SemiBold"/>
                <a:ea typeface="Poppins SemiBold"/>
                <a:cs typeface="Poppins SemiBold"/>
                <a:sym typeface="Poppins SemiBold"/>
              </a:rPr>
              <a:t>O</a:t>
            </a:r>
            <a:endParaRPr sz="3000" dirty="0">
              <a:latin typeface="Poppins SemiBold"/>
              <a:ea typeface="Poppins SemiBold"/>
              <a:cs typeface="Poppins SemiBold"/>
              <a:sym typeface="Poppins SemiBold"/>
            </a:endParaRPr>
          </a:p>
        </p:txBody>
      </p:sp>
      <p:sp>
        <p:nvSpPr>
          <p:cNvPr id="23" name="Google Shape;469;p46">
            <a:extLst>
              <a:ext uri="{FF2B5EF4-FFF2-40B4-BE49-F238E27FC236}">
                <a16:creationId xmlns:a16="http://schemas.microsoft.com/office/drawing/2014/main" id="{56E9D26D-1558-4469-BFCF-6C39891EFF7E}"/>
              </a:ext>
            </a:extLst>
          </p:cNvPr>
          <p:cNvSpPr/>
          <p:nvPr/>
        </p:nvSpPr>
        <p:spPr>
          <a:xfrm>
            <a:off x="6382044" y="4263764"/>
            <a:ext cx="1656184" cy="1371600"/>
          </a:xfrm>
          <a:prstGeom prst="ellipse">
            <a:avLst/>
          </a:prstGeom>
          <a:solidFill>
            <a:srgbClr val="C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lt1"/>
                </a:solidFill>
                <a:latin typeface="Poppins SemiBold"/>
                <a:ea typeface="Poppins SemiBold"/>
                <a:cs typeface="Poppins SemiBold"/>
                <a:sym typeface="Poppins SemiBold"/>
              </a:rPr>
              <a:t>T</a:t>
            </a:r>
            <a:endParaRPr sz="3000" dirty="0">
              <a:solidFill>
                <a:schemeClr val="lt1"/>
              </a:solidFill>
              <a:latin typeface="Poppins SemiBold"/>
              <a:ea typeface="Poppins SemiBold"/>
              <a:cs typeface="Poppins SemiBold"/>
              <a:sym typeface="Poppins SemiBold"/>
            </a:endParaRPr>
          </a:p>
        </p:txBody>
      </p:sp>
      <p:sp>
        <p:nvSpPr>
          <p:cNvPr id="4" name="TextBox 3">
            <a:extLst>
              <a:ext uri="{FF2B5EF4-FFF2-40B4-BE49-F238E27FC236}">
                <a16:creationId xmlns:a16="http://schemas.microsoft.com/office/drawing/2014/main" id="{61DF579A-5765-471F-A023-4CB794E38152}"/>
              </a:ext>
            </a:extLst>
          </p:cNvPr>
          <p:cNvSpPr txBox="1"/>
          <p:nvPr/>
        </p:nvSpPr>
        <p:spPr>
          <a:xfrm>
            <a:off x="8279707" y="2257980"/>
            <a:ext cx="3072034" cy="646331"/>
          </a:xfrm>
          <a:prstGeom prst="rect">
            <a:avLst/>
          </a:prstGeom>
          <a:noFill/>
        </p:spPr>
        <p:txBody>
          <a:bodyPr wrap="square" rtlCol="0">
            <a:spAutoFit/>
          </a:bodyPr>
          <a:lstStyle/>
          <a:p>
            <a:r>
              <a:rPr lang="de-CH" b="1" dirty="0" err="1"/>
              <a:t>Weaknesses</a:t>
            </a:r>
            <a:r>
              <a:rPr lang="de-CH" dirty="0"/>
              <a:t>:</a:t>
            </a:r>
          </a:p>
          <a:p>
            <a:pPr marL="285750" indent="-285750">
              <a:buFont typeface="Arial" panose="020B0604020202020204" pitchFamily="34" charset="0"/>
              <a:buChar char="•"/>
            </a:pPr>
            <a:r>
              <a:rPr lang="de-CH" dirty="0"/>
              <a:t>Not </a:t>
            </a:r>
            <a:r>
              <a:rPr lang="de-CH" dirty="0" err="1"/>
              <a:t>existing</a:t>
            </a:r>
            <a:r>
              <a:rPr lang="de-CH" dirty="0"/>
              <a:t> (just </a:t>
            </a:r>
            <a:r>
              <a:rPr lang="de-CH" dirty="0" err="1"/>
              <a:t>kidding</a:t>
            </a:r>
            <a:r>
              <a:rPr lang="de-CH" dirty="0"/>
              <a:t>)</a:t>
            </a:r>
            <a:endParaRPr lang="en-US" dirty="0"/>
          </a:p>
        </p:txBody>
      </p:sp>
      <p:sp>
        <p:nvSpPr>
          <p:cNvPr id="25" name="TextBox 24">
            <a:extLst>
              <a:ext uri="{FF2B5EF4-FFF2-40B4-BE49-F238E27FC236}">
                <a16:creationId xmlns:a16="http://schemas.microsoft.com/office/drawing/2014/main" id="{DB36BE47-DCF6-4EEB-BC99-AA1E3350A1C7}"/>
              </a:ext>
            </a:extLst>
          </p:cNvPr>
          <p:cNvSpPr txBox="1"/>
          <p:nvPr/>
        </p:nvSpPr>
        <p:spPr>
          <a:xfrm>
            <a:off x="8256048" y="4263764"/>
            <a:ext cx="2880320" cy="1477328"/>
          </a:xfrm>
          <a:prstGeom prst="rect">
            <a:avLst/>
          </a:prstGeom>
          <a:noFill/>
        </p:spPr>
        <p:txBody>
          <a:bodyPr wrap="square" rtlCol="0">
            <a:spAutoFit/>
          </a:bodyPr>
          <a:lstStyle/>
          <a:p>
            <a:r>
              <a:rPr lang="de-CH" b="1" dirty="0" err="1"/>
              <a:t>Threats</a:t>
            </a:r>
            <a:r>
              <a:rPr lang="de-CH" dirty="0"/>
              <a:t>:</a:t>
            </a:r>
          </a:p>
          <a:p>
            <a:pPr marL="285750" indent="-285750">
              <a:buFont typeface="Arial" panose="020B0604020202020204" pitchFamily="34" charset="0"/>
              <a:buChar char="•"/>
            </a:pPr>
            <a:r>
              <a:rPr lang="de-CH" dirty="0"/>
              <a:t>Early Imitators</a:t>
            </a:r>
          </a:p>
          <a:p>
            <a:pPr marL="285750" indent="-285750">
              <a:buFont typeface="Arial" panose="020B0604020202020204" pitchFamily="34" charset="0"/>
              <a:buChar char="•"/>
            </a:pPr>
            <a:r>
              <a:rPr lang="de-CH" dirty="0"/>
              <a:t>Data Property Rights</a:t>
            </a:r>
          </a:p>
          <a:p>
            <a:pPr marL="285750" indent="-285750">
              <a:buFont typeface="Arial" panose="020B0604020202020204" pitchFamily="34" charset="0"/>
              <a:buChar char="•"/>
            </a:pPr>
            <a:r>
              <a:rPr lang="de-CH" dirty="0"/>
              <a:t>Supply Chain Disruption</a:t>
            </a:r>
          </a:p>
          <a:p>
            <a:pPr marL="285750" indent="-285750">
              <a:buFont typeface="Arial" panose="020B0604020202020204" pitchFamily="34" charset="0"/>
              <a:buChar char="•"/>
            </a:pPr>
            <a:endParaRPr lang="en-US" dirty="0"/>
          </a:p>
        </p:txBody>
      </p:sp>
      <p:sp>
        <p:nvSpPr>
          <p:cNvPr id="26" name="TextBox 25">
            <a:extLst>
              <a:ext uri="{FF2B5EF4-FFF2-40B4-BE49-F238E27FC236}">
                <a16:creationId xmlns:a16="http://schemas.microsoft.com/office/drawing/2014/main" id="{23B84392-3E6F-40D4-9B49-FC2C1E6D9DCF}"/>
              </a:ext>
            </a:extLst>
          </p:cNvPr>
          <p:cNvSpPr txBox="1"/>
          <p:nvPr/>
        </p:nvSpPr>
        <p:spPr>
          <a:xfrm>
            <a:off x="837084" y="2085844"/>
            <a:ext cx="3097088" cy="1477328"/>
          </a:xfrm>
          <a:prstGeom prst="rect">
            <a:avLst/>
          </a:prstGeom>
          <a:noFill/>
        </p:spPr>
        <p:txBody>
          <a:bodyPr wrap="square" rtlCol="0">
            <a:spAutoFit/>
          </a:bodyPr>
          <a:lstStyle/>
          <a:p>
            <a:r>
              <a:rPr lang="de-CH" b="1" dirty="0" err="1"/>
              <a:t>Strenghts</a:t>
            </a:r>
            <a:r>
              <a:rPr lang="de-CH" dirty="0"/>
              <a:t>:</a:t>
            </a:r>
          </a:p>
          <a:p>
            <a:pPr marL="285750" indent="-285750">
              <a:buFont typeface="Arial" panose="020B0604020202020204" pitchFamily="34" charset="0"/>
              <a:buChar char="•"/>
            </a:pPr>
            <a:r>
              <a:rPr lang="de-CH" dirty="0" err="1"/>
              <a:t>Increased</a:t>
            </a:r>
            <a:r>
              <a:rPr lang="de-CH" dirty="0"/>
              <a:t> Efficiency</a:t>
            </a:r>
          </a:p>
          <a:p>
            <a:pPr marL="285750" indent="-285750">
              <a:buFont typeface="Arial" panose="020B0604020202020204" pitchFamily="34" charset="0"/>
              <a:buChar char="•"/>
            </a:pPr>
            <a:r>
              <a:rPr lang="de-CH" dirty="0"/>
              <a:t>Lower Human Error Rates</a:t>
            </a:r>
          </a:p>
          <a:p>
            <a:pPr marL="285750" indent="-285750">
              <a:buFont typeface="Arial" panose="020B0604020202020204" pitchFamily="34" charset="0"/>
              <a:buChar char="•"/>
            </a:pPr>
            <a:r>
              <a:rPr lang="de-CH" dirty="0" err="1"/>
              <a:t>Deeper</a:t>
            </a:r>
            <a:r>
              <a:rPr lang="de-CH" dirty="0"/>
              <a:t> Data Analysis</a:t>
            </a:r>
          </a:p>
          <a:p>
            <a:pPr marL="285750" indent="-285750">
              <a:buFont typeface="Arial" panose="020B0604020202020204" pitchFamily="34" charset="0"/>
              <a:buChar char="•"/>
            </a:pPr>
            <a:r>
              <a:rPr lang="en-US" dirty="0"/>
              <a:t>Time savings</a:t>
            </a:r>
          </a:p>
        </p:txBody>
      </p:sp>
      <p:sp>
        <p:nvSpPr>
          <p:cNvPr id="27" name="TextBox 26">
            <a:extLst>
              <a:ext uri="{FF2B5EF4-FFF2-40B4-BE49-F238E27FC236}">
                <a16:creationId xmlns:a16="http://schemas.microsoft.com/office/drawing/2014/main" id="{32BB8F72-91FF-43E4-9496-47C374D93D39}"/>
              </a:ext>
            </a:extLst>
          </p:cNvPr>
          <p:cNvSpPr txBox="1"/>
          <p:nvPr/>
        </p:nvSpPr>
        <p:spPr>
          <a:xfrm>
            <a:off x="843207" y="4265068"/>
            <a:ext cx="2880320" cy="1477328"/>
          </a:xfrm>
          <a:prstGeom prst="rect">
            <a:avLst/>
          </a:prstGeom>
          <a:noFill/>
        </p:spPr>
        <p:txBody>
          <a:bodyPr wrap="square" rtlCol="0">
            <a:spAutoFit/>
          </a:bodyPr>
          <a:lstStyle/>
          <a:p>
            <a:r>
              <a:rPr lang="de-CH" b="1" dirty="0" err="1"/>
              <a:t>Opportunities</a:t>
            </a:r>
            <a:r>
              <a:rPr lang="de-CH" dirty="0"/>
              <a:t>:</a:t>
            </a:r>
          </a:p>
          <a:p>
            <a:pPr marL="285750" indent="-285750">
              <a:buFont typeface="Arial" panose="020B0604020202020204" pitchFamily="34" charset="0"/>
              <a:buChar char="•"/>
            </a:pPr>
            <a:r>
              <a:rPr lang="de-CH" dirty="0" err="1"/>
              <a:t>Niche</a:t>
            </a:r>
            <a:r>
              <a:rPr lang="de-CH" dirty="0"/>
              <a:t> Market</a:t>
            </a:r>
          </a:p>
          <a:p>
            <a:pPr marL="285750" indent="-285750">
              <a:buFont typeface="Arial" panose="020B0604020202020204" pitchFamily="34" charset="0"/>
              <a:buChar char="•"/>
            </a:pPr>
            <a:r>
              <a:rPr lang="de-CH" dirty="0"/>
              <a:t>High Market Potential</a:t>
            </a:r>
          </a:p>
          <a:p>
            <a:pPr marL="285750" indent="-285750">
              <a:buFont typeface="Arial" panose="020B0604020202020204" pitchFamily="34" charset="0"/>
              <a:buChar char="•"/>
            </a:pPr>
            <a:r>
              <a:rPr lang="de-CH" dirty="0" err="1"/>
              <a:t>Competitive</a:t>
            </a:r>
            <a:r>
              <a:rPr lang="de-CH" dirty="0"/>
              <a:t> Edge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8018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Outlook</a:t>
            </a:r>
          </a:p>
        </p:txBody>
      </p:sp>
      <p:sp>
        <p:nvSpPr>
          <p:cNvPr id="14" name="Content Placeholder 13"/>
          <p:cNvSpPr>
            <a:spLocks noGrp="1"/>
          </p:cNvSpPr>
          <p:nvPr>
            <p:ph idx="1"/>
          </p:nvPr>
        </p:nvSpPr>
        <p:spPr>
          <a:xfrm>
            <a:off x="6661961" y="3426985"/>
            <a:ext cx="4671435" cy="2389297"/>
          </a:xfrm>
        </p:spPr>
        <p:txBody>
          <a:bodyPr vert="horz" lIns="91440" tIns="45720" rIns="91440" bIns="45720" rtlCol="0" anchor="t">
            <a:normAutofit/>
          </a:bodyPr>
          <a:lstStyle/>
          <a:p>
            <a:pPr marL="223520" indent="-223520"/>
            <a:r>
              <a:rPr lang="en-US" sz="1800" dirty="0"/>
              <a:t>Promising business opportunities in the consolidation and processing of information</a:t>
            </a:r>
          </a:p>
          <a:p>
            <a:pPr marL="223520" indent="-223520"/>
            <a:r>
              <a:rPr lang="en-US" sz="1800" dirty="0"/>
              <a:t>Potential to be an Integral part of business activities in financial sector</a:t>
            </a:r>
          </a:p>
          <a:p>
            <a:pPr marL="223520" indent="-223520"/>
            <a:endParaRPr lang="en-US" sz="1800" dirty="0"/>
          </a:p>
          <a:p>
            <a:pPr marL="223520" indent="-223520"/>
            <a:endParaRPr lang="en-US" sz="1800" dirty="0"/>
          </a:p>
          <a:p>
            <a:pPr marL="223520" indent="-223520"/>
            <a:endParaRPr lang="en-US" sz="1800" dirty="0"/>
          </a:p>
          <a:p>
            <a:pPr marL="223520" indent="-223520"/>
            <a:endParaRPr lang="en-US" sz="1800" dirty="0"/>
          </a:p>
        </p:txBody>
      </p:sp>
      <p:grpSp>
        <p:nvGrpSpPr>
          <p:cNvPr id="16" name="Google Shape;54;p13">
            <a:extLst>
              <a:ext uri="{FF2B5EF4-FFF2-40B4-BE49-F238E27FC236}">
                <a16:creationId xmlns:a16="http://schemas.microsoft.com/office/drawing/2014/main" id="{546B921D-C2D3-0118-EBC1-B2AF28C3BDF8}"/>
              </a:ext>
            </a:extLst>
          </p:cNvPr>
          <p:cNvGrpSpPr/>
          <p:nvPr/>
        </p:nvGrpSpPr>
        <p:grpSpPr>
          <a:xfrm>
            <a:off x="925901" y="2447575"/>
            <a:ext cx="4722425" cy="3435250"/>
            <a:chOff x="2210788" y="854125"/>
            <a:chExt cx="4722425" cy="3435250"/>
          </a:xfrm>
        </p:grpSpPr>
        <p:sp>
          <p:nvSpPr>
            <p:cNvPr id="3" name="Google Shape;55;p13">
              <a:extLst>
                <a:ext uri="{FF2B5EF4-FFF2-40B4-BE49-F238E27FC236}">
                  <a16:creationId xmlns:a16="http://schemas.microsoft.com/office/drawing/2014/main" id="{2C06719C-E07F-7B81-2B02-2BDF8B8EB814}"/>
                </a:ext>
              </a:extLst>
            </p:cNvPr>
            <p:cNvSpPr/>
            <p:nvPr/>
          </p:nvSpPr>
          <p:spPr>
            <a:xfrm>
              <a:off x="2514313" y="1088700"/>
              <a:ext cx="4038000" cy="2973300"/>
            </a:xfrm>
            <a:prstGeom prst="triangle">
              <a:avLst>
                <a:gd name="adj" fmla="val 50000"/>
              </a:avLst>
            </a:prstGeom>
            <a:solidFill>
              <a:srgbClr val="9FC5E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FFFFF"/>
                </a:solidFill>
              </a:endParaRPr>
            </a:p>
          </p:txBody>
        </p:sp>
        <p:sp>
          <p:nvSpPr>
            <p:cNvPr id="4" name="Google Shape;56;p13">
              <a:extLst>
                <a:ext uri="{FF2B5EF4-FFF2-40B4-BE49-F238E27FC236}">
                  <a16:creationId xmlns:a16="http://schemas.microsoft.com/office/drawing/2014/main" id="{7CED1F62-AF2B-DB2B-6F04-AF8109190149}"/>
                </a:ext>
              </a:extLst>
            </p:cNvPr>
            <p:cNvSpPr/>
            <p:nvPr/>
          </p:nvSpPr>
          <p:spPr>
            <a:xfrm>
              <a:off x="4078913" y="854125"/>
              <a:ext cx="908700" cy="899400"/>
            </a:xfrm>
            <a:prstGeom prst="ellipse">
              <a:avLst/>
            </a:prstGeom>
            <a:solidFill>
              <a:schemeClr val="accent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1100" b="1">
                  <a:solidFill>
                    <a:srgbClr val="FFFFFF"/>
                  </a:solidFill>
                </a:rPr>
                <a:t>What?</a:t>
              </a:r>
              <a:endParaRPr sz="1100" b="1">
                <a:solidFill>
                  <a:srgbClr val="FFFFFF"/>
                </a:solidFill>
              </a:endParaRPr>
            </a:p>
          </p:txBody>
        </p:sp>
        <p:sp>
          <p:nvSpPr>
            <p:cNvPr id="5" name="Google Shape;57;p13">
              <a:extLst>
                <a:ext uri="{FF2B5EF4-FFF2-40B4-BE49-F238E27FC236}">
                  <a16:creationId xmlns:a16="http://schemas.microsoft.com/office/drawing/2014/main" id="{CF48FEA9-ED87-69DC-63C7-20AFCDCC1557}"/>
                </a:ext>
              </a:extLst>
            </p:cNvPr>
            <p:cNvSpPr/>
            <p:nvPr/>
          </p:nvSpPr>
          <p:spPr>
            <a:xfrm>
              <a:off x="2210788" y="3389975"/>
              <a:ext cx="908700" cy="899400"/>
            </a:xfrm>
            <a:prstGeom prst="ellipse">
              <a:avLst/>
            </a:prstGeom>
            <a:solidFill>
              <a:schemeClr val="accent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1100" b="1">
                  <a:solidFill>
                    <a:srgbClr val="FFFFFF"/>
                  </a:solidFill>
                </a:rPr>
                <a:t>Why?</a:t>
              </a:r>
              <a:endParaRPr sz="1100" b="1">
                <a:solidFill>
                  <a:srgbClr val="FFFFFF"/>
                </a:solidFill>
              </a:endParaRPr>
            </a:p>
          </p:txBody>
        </p:sp>
        <p:sp>
          <p:nvSpPr>
            <p:cNvPr id="6" name="Google Shape;58;p13">
              <a:extLst>
                <a:ext uri="{FF2B5EF4-FFF2-40B4-BE49-F238E27FC236}">
                  <a16:creationId xmlns:a16="http://schemas.microsoft.com/office/drawing/2014/main" id="{D8F601F5-7484-03A4-3C7C-7F8966B0FC0E}"/>
                </a:ext>
              </a:extLst>
            </p:cNvPr>
            <p:cNvSpPr/>
            <p:nvPr/>
          </p:nvSpPr>
          <p:spPr>
            <a:xfrm>
              <a:off x="6024513" y="3389975"/>
              <a:ext cx="908700" cy="899400"/>
            </a:xfrm>
            <a:prstGeom prst="ellipse">
              <a:avLst/>
            </a:prstGeom>
            <a:solidFill>
              <a:schemeClr val="accent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1100" b="1">
                  <a:solidFill>
                    <a:srgbClr val="FFFFFF"/>
                  </a:solidFill>
                </a:rPr>
                <a:t>How?</a:t>
              </a:r>
              <a:endParaRPr sz="1100" b="1">
                <a:solidFill>
                  <a:srgbClr val="FFFFFF"/>
                </a:solidFill>
              </a:endParaRPr>
            </a:p>
          </p:txBody>
        </p:sp>
        <p:sp>
          <p:nvSpPr>
            <p:cNvPr id="7" name="Google Shape;59;p13">
              <a:extLst>
                <a:ext uri="{FF2B5EF4-FFF2-40B4-BE49-F238E27FC236}">
                  <a16:creationId xmlns:a16="http://schemas.microsoft.com/office/drawing/2014/main" id="{1996DF5A-56A2-9F1B-A298-332277BEF2F1}"/>
                </a:ext>
              </a:extLst>
            </p:cNvPr>
            <p:cNvSpPr/>
            <p:nvPr/>
          </p:nvSpPr>
          <p:spPr>
            <a:xfrm>
              <a:off x="4078963" y="2406225"/>
              <a:ext cx="908700" cy="899400"/>
            </a:xfrm>
            <a:prstGeom prst="ellipse">
              <a:avLst/>
            </a:prstGeom>
            <a:solidFill>
              <a:schemeClr val="accent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1100" b="1">
                  <a:solidFill>
                    <a:srgbClr val="FFFFFF"/>
                  </a:solidFill>
                </a:rPr>
                <a:t>Who?</a:t>
              </a:r>
              <a:endParaRPr sz="1100" b="1">
                <a:solidFill>
                  <a:srgbClr val="FFFFFF"/>
                </a:solidFill>
              </a:endParaRPr>
            </a:p>
          </p:txBody>
        </p:sp>
        <p:cxnSp>
          <p:nvCxnSpPr>
            <p:cNvPr id="8" name="Google Shape;60;p13">
              <a:extLst>
                <a:ext uri="{FF2B5EF4-FFF2-40B4-BE49-F238E27FC236}">
                  <a16:creationId xmlns:a16="http://schemas.microsoft.com/office/drawing/2014/main" id="{BA90E2FE-5CB6-2B27-53A8-4DDA8C6591E9}"/>
                </a:ext>
              </a:extLst>
            </p:cNvPr>
            <p:cNvCxnSpPr>
              <a:stCxn id="55" idx="5"/>
              <a:endCxn id="59" idx="6"/>
            </p:cNvCxnSpPr>
            <p:nvPr/>
          </p:nvCxnSpPr>
          <p:spPr>
            <a:xfrm flipH="1">
              <a:off x="4987513" y="2575350"/>
              <a:ext cx="555300" cy="280500"/>
            </a:xfrm>
            <a:prstGeom prst="straightConnector1">
              <a:avLst/>
            </a:prstGeom>
            <a:noFill/>
            <a:ln w="9525" cap="flat" cmpd="sng">
              <a:solidFill>
                <a:srgbClr val="0B5394"/>
              </a:solidFill>
              <a:prstDash val="solid"/>
              <a:round/>
              <a:headEnd type="none" w="med" len="med"/>
              <a:tailEnd type="none" w="med" len="med"/>
            </a:ln>
          </p:spPr>
        </p:cxnSp>
        <p:cxnSp>
          <p:nvCxnSpPr>
            <p:cNvPr id="9" name="Google Shape;61;p13">
              <a:extLst>
                <a:ext uri="{FF2B5EF4-FFF2-40B4-BE49-F238E27FC236}">
                  <a16:creationId xmlns:a16="http://schemas.microsoft.com/office/drawing/2014/main" id="{7308FA73-D529-D781-7CB2-3490D7C2159E}"/>
                </a:ext>
              </a:extLst>
            </p:cNvPr>
            <p:cNvCxnSpPr>
              <a:stCxn id="59" idx="4"/>
              <a:endCxn id="55" idx="3"/>
            </p:cNvCxnSpPr>
            <p:nvPr/>
          </p:nvCxnSpPr>
          <p:spPr>
            <a:xfrm>
              <a:off x="4533313" y="3305625"/>
              <a:ext cx="0" cy="756300"/>
            </a:xfrm>
            <a:prstGeom prst="straightConnector1">
              <a:avLst/>
            </a:prstGeom>
            <a:noFill/>
            <a:ln w="9525" cap="flat" cmpd="sng">
              <a:solidFill>
                <a:srgbClr val="0B5394"/>
              </a:solidFill>
              <a:prstDash val="solid"/>
              <a:round/>
              <a:headEnd type="none" w="med" len="med"/>
              <a:tailEnd type="none" w="med" len="med"/>
            </a:ln>
          </p:spPr>
        </p:cxnSp>
        <p:cxnSp>
          <p:nvCxnSpPr>
            <p:cNvPr id="10" name="Google Shape;62;p13">
              <a:extLst>
                <a:ext uri="{FF2B5EF4-FFF2-40B4-BE49-F238E27FC236}">
                  <a16:creationId xmlns:a16="http://schemas.microsoft.com/office/drawing/2014/main" id="{FE180C4C-9B21-56AF-F158-EBC857A9CA13}"/>
                </a:ext>
              </a:extLst>
            </p:cNvPr>
            <p:cNvCxnSpPr>
              <a:stCxn id="59" idx="2"/>
              <a:endCxn id="55" idx="1"/>
            </p:cNvCxnSpPr>
            <p:nvPr/>
          </p:nvCxnSpPr>
          <p:spPr>
            <a:xfrm rot="10800000">
              <a:off x="3523663" y="2575425"/>
              <a:ext cx="555300" cy="280500"/>
            </a:xfrm>
            <a:prstGeom prst="straightConnector1">
              <a:avLst/>
            </a:prstGeom>
            <a:noFill/>
            <a:ln w="9525" cap="flat" cmpd="sng">
              <a:solidFill>
                <a:srgbClr val="0B5394"/>
              </a:solidFill>
              <a:prstDash val="solid"/>
              <a:round/>
              <a:headEnd type="none" w="med" len="med"/>
              <a:tailEnd type="none" w="med" len="med"/>
            </a:ln>
          </p:spPr>
        </p:cxnSp>
        <p:sp>
          <p:nvSpPr>
            <p:cNvPr id="11" name="Google Shape;63;p13">
              <a:extLst>
                <a:ext uri="{FF2B5EF4-FFF2-40B4-BE49-F238E27FC236}">
                  <a16:creationId xmlns:a16="http://schemas.microsoft.com/office/drawing/2014/main" id="{E473B7F8-B3EA-06FC-38DA-CCF4B365596A}"/>
                </a:ext>
              </a:extLst>
            </p:cNvPr>
            <p:cNvSpPr txBox="1"/>
            <p:nvPr/>
          </p:nvSpPr>
          <p:spPr>
            <a:xfrm>
              <a:off x="3943063" y="1753525"/>
              <a:ext cx="1180500" cy="6156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a:solidFill>
                    <a:srgbClr val="FFFFFF"/>
                  </a:solidFill>
                </a:rPr>
                <a:t>Value Proposition</a:t>
              </a:r>
              <a:endParaRPr>
                <a:solidFill>
                  <a:srgbClr val="FFFFFF"/>
                </a:solidFill>
              </a:endParaRPr>
            </a:p>
          </p:txBody>
        </p:sp>
        <p:sp>
          <p:nvSpPr>
            <p:cNvPr id="12" name="Google Shape;64;p13">
              <a:extLst>
                <a:ext uri="{FF2B5EF4-FFF2-40B4-BE49-F238E27FC236}">
                  <a16:creationId xmlns:a16="http://schemas.microsoft.com/office/drawing/2014/main" id="{1FD8C67A-9749-0DE9-FC70-3BC886559BA5}"/>
                </a:ext>
              </a:extLst>
            </p:cNvPr>
            <p:cNvSpPr txBox="1"/>
            <p:nvPr/>
          </p:nvSpPr>
          <p:spPr>
            <a:xfrm>
              <a:off x="3236150" y="3236300"/>
              <a:ext cx="1180500" cy="6156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a:solidFill>
                    <a:srgbClr val="FFFFFF"/>
                  </a:solidFill>
                </a:rPr>
                <a:t>Revenue Model</a:t>
              </a:r>
              <a:endParaRPr>
                <a:solidFill>
                  <a:srgbClr val="FFFFFF"/>
                </a:solidFill>
              </a:endParaRPr>
            </a:p>
          </p:txBody>
        </p:sp>
        <p:sp>
          <p:nvSpPr>
            <p:cNvPr id="15" name="Google Shape;65;p13">
              <a:extLst>
                <a:ext uri="{FF2B5EF4-FFF2-40B4-BE49-F238E27FC236}">
                  <a16:creationId xmlns:a16="http://schemas.microsoft.com/office/drawing/2014/main" id="{4A3497B1-81A2-8996-AB6A-BA9B3BF19352}"/>
                </a:ext>
              </a:extLst>
            </p:cNvPr>
            <p:cNvSpPr txBox="1"/>
            <p:nvPr/>
          </p:nvSpPr>
          <p:spPr>
            <a:xfrm>
              <a:off x="4787510" y="3236300"/>
              <a:ext cx="982800" cy="6156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a:solidFill>
                    <a:srgbClr val="FFFFFF"/>
                  </a:solidFill>
                </a:rPr>
                <a:t>Value Chain</a:t>
              </a:r>
              <a:endParaRPr>
                <a:solidFill>
                  <a:srgbClr val="FFFFFF"/>
                </a:solidFill>
              </a:endParaRPr>
            </a:p>
          </p:txBody>
        </p:sp>
      </p:grpSp>
      <p:pic>
        <p:nvPicPr>
          <p:cNvPr id="25" name="Grafik 25" descr="Caretzeichen nach rechts mit einfarbiger Füllung">
            <a:extLst>
              <a:ext uri="{FF2B5EF4-FFF2-40B4-BE49-F238E27FC236}">
                <a16:creationId xmlns:a16="http://schemas.microsoft.com/office/drawing/2014/main" id="{05AC6722-74CE-7970-ED19-1E376552CE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0904" y="3526426"/>
            <a:ext cx="914089" cy="914400"/>
          </a:xfrm>
          <a:prstGeom prst="rect">
            <a:avLst/>
          </a:prstGeom>
        </p:spPr>
      </p:pic>
    </p:spTree>
    <p:extLst>
      <p:ext uri="{BB962C8B-B14F-4D97-AF65-F5344CB8AC3E}">
        <p14:creationId xmlns:p14="http://schemas.microsoft.com/office/powerpoint/2010/main" val="119416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Thank you </a:t>
            </a:r>
            <a:br>
              <a:rPr lang="en-US" dirty="0"/>
            </a:br>
            <a:r>
              <a:rPr lang="en-US" dirty="0"/>
              <a:t>for your attention</a:t>
            </a:r>
            <a:endParaRPr lang="de-DE" dirty="0"/>
          </a:p>
        </p:txBody>
      </p:sp>
      <p:sp>
        <p:nvSpPr>
          <p:cNvPr id="4" name="Subtitle 3"/>
          <p:cNvSpPr>
            <a:spLocks noGrp="1"/>
          </p:cNvSpPr>
          <p:nvPr>
            <p:ph type="subTitle" idx="1"/>
          </p:nvPr>
        </p:nvSpPr>
        <p:spPr/>
        <p:txBody>
          <a:bodyPr vert="horz" lIns="91440" tIns="45720" rIns="91440" bIns="45720" rtlCol="0" anchor="t">
            <a:normAutofit/>
          </a:bodyPr>
          <a:lstStyle/>
          <a:p>
            <a:endParaRPr lang="it-IT" dirty="0"/>
          </a:p>
        </p:txBody>
      </p:sp>
    </p:spTree>
    <p:extLst>
      <p:ext uri="{BB962C8B-B14F-4D97-AF65-F5344CB8AC3E}">
        <p14:creationId xmlns:p14="http://schemas.microsoft.com/office/powerpoint/2010/main" val="9914095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Context</a:t>
            </a:r>
          </a:p>
        </p:txBody>
      </p:sp>
      <p:sp>
        <p:nvSpPr>
          <p:cNvPr id="14" name="Content Placeholder 13"/>
          <p:cNvSpPr>
            <a:spLocks noGrp="1"/>
          </p:cNvSpPr>
          <p:nvPr>
            <p:ph idx="1"/>
          </p:nvPr>
        </p:nvSpPr>
        <p:spPr>
          <a:xfrm>
            <a:off x="1522413" y="1988840"/>
            <a:ext cx="10153128" cy="4114801"/>
          </a:xfrm>
        </p:spPr>
        <p:txBody>
          <a:bodyPr>
            <a:normAutofit/>
          </a:bodyPr>
          <a:lstStyle/>
          <a:p>
            <a:r>
              <a:rPr lang="en-US" dirty="0"/>
              <a:t>Portfolio managers make their investment decisions based on specific company information and data of global economy </a:t>
            </a:r>
          </a:p>
          <a:p>
            <a:r>
              <a:rPr lang="en-US" dirty="0"/>
              <a:t>Tremendous amount of information to be processed</a:t>
            </a:r>
          </a:p>
          <a:p>
            <a:r>
              <a:rPr lang="en-US" dirty="0"/>
              <a:t>Portfolio Managers and Investment Analysts are highly paid employees</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Problem to solve</a:t>
            </a:r>
          </a:p>
        </p:txBody>
      </p:sp>
      <p:sp>
        <p:nvSpPr>
          <p:cNvPr id="14" name="Content Placeholder 13"/>
          <p:cNvSpPr>
            <a:spLocks noGrp="1"/>
          </p:cNvSpPr>
          <p:nvPr>
            <p:ph idx="1"/>
          </p:nvPr>
        </p:nvSpPr>
        <p:spPr>
          <a:xfrm>
            <a:off x="1522413" y="1988840"/>
            <a:ext cx="10153128" cy="4114801"/>
          </a:xfrm>
        </p:spPr>
        <p:txBody>
          <a:bodyPr>
            <a:normAutofit/>
          </a:bodyPr>
          <a:lstStyle/>
          <a:p>
            <a:r>
              <a:rPr lang="en-US" dirty="0"/>
              <a:t>Company information is free accessible but time intensive to consolidate</a:t>
            </a:r>
          </a:p>
          <a:p>
            <a:r>
              <a:rPr lang="en-US" dirty="0"/>
              <a:t>Enormous amount of time required for the analysis of company reports</a:t>
            </a:r>
          </a:p>
          <a:p>
            <a:r>
              <a:rPr lang="en-US" dirty="0"/>
              <a:t>Repetitive tasks and often repetitive information</a:t>
            </a:r>
          </a:p>
          <a:p>
            <a:r>
              <a:rPr lang="en-US" dirty="0"/>
              <a:t>Cross-company comparisons are difficult</a:t>
            </a:r>
          </a:p>
        </p:txBody>
      </p:sp>
    </p:spTree>
    <p:extLst>
      <p:ext uri="{BB962C8B-B14F-4D97-AF65-F5344CB8AC3E}">
        <p14:creationId xmlns:p14="http://schemas.microsoft.com/office/powerpoint/2010/main" val="342359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D018DA-F21F-8F4F-8B68-68740B0D9E00}"/>
              </a:ext>
            </a:extLst>
          </p:cNvPr>
          <p:cNvSpPr>
            <a:spLocks noGrp="1"/>
          </p:cNvSpPr>
          <p:nvPr>
            <p:ph type="title"/>
          </p:nvPr>
        </p:nvSpPr>
        <p:spPr/>
        <p:txBody>
          <a:bodyPr/>
          <a:lstStyle/>
          <a:p>
            <a:r>
              <a:rPr lang="de-DE" dirty="0"/>
              <a:t>Business Model Navigator</a:t>
            </a:r>
          </a:p>
        </p:txBody>
      </p:sp>
      <p:grpSp>
        <p:nvGrpSpPr>
          <p:cNvPr id="4" name="Google Shape;54;p13">
            <a:extLst>
              <a:ext uri="{FF2B5EF4-FFF2-40B4-BE49-F238E27FC236}">
                <a16:creationId xmlns:a16="http://schemas.microsoft.com/office/drawing/2014/main" id="{93BF63C0-5A44-E17D-742B-01DB4C70AA2B}"/>
              </a:ext>
            </a:extLst>
          </p:cNvPr>
          <p:cNvGrpSpPr/>
          <p:nvPr/>
        </p:nvGrpSpPr>
        <p:grpSpPr>
          <a:xfrm>
            <a:off x="3618883" y="2579629"/>
            <a:ext cx="4722425" cy="3435250"/>
            <a:chOff x="2210788" y="854125"/>
            <a:chExt cx="4722425" cy="3435250"/>
          </a:xfrm>
        </p:grpSpPr>
        <p:sp>
          <p:nvSpPr>
            <p:cNvPr id="10" name="Google Shape;55;p13">
              <a:extLst>
                <a:ext uri="{FF2B5EF4-FFF2-40B4-BE49-F238E27FC236}">
                  <a16:creationId xmlns:a16="http://schemas.microsoft.com/office/drawing/2014/main" id="{4210AE65-F93C-C710-0DE2-957D6D9D58E5}"/>
                </a:ext>
              </a:extLst>
            </p:cNvPr>
            <p:cNvSpPr/>
            <p:nvPr/>
          </p:nvSpPr>
          <p:spPr>
            <a:xfrm>
              <a:off x="2514313" y="1088700"/>
              <a:ext cx="4038000" cy="2973300"/>
            </a:xfrm>
            <a:prstGeom prst="triangle">
              <a:avLst>
                <a:gd name="adj" fmla="val 50000"/>
              </a:avLst>
            </a:prstGeom>
            <a:solidFill>
              <a:srgbClr val="9FC5E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FFFFF"/>
                </a:solidFill>
              </a:endParaRPr>
            </a:p>
          </p:txBody>
        </p:sp>
        <p:sp>
          <p:nvSpPr>
            <p:cNvPr id="11" name="Google Shape;56;p13">
              <a:extLst>
                <a:ext uri="{FF2B5EF4-FFF2-40B4-BE49-F238E27FC236}">
                  <a16:creationId xmlns:a16="http://schemas.microsoft.com/office/drawing/2014/main" id="{EE4D95EC-3509-72D9-9311-D3E87064875D}"/>
                </a:ext>
              </a:extLst>
            </p:cNvPr>
            <p:cNvSpPr/>
            <p:nvPr/>
          </p:nvSpPr>
          <p:spPr>
            <a:xfrm>
              <a:off x="4078913" y="854125"/>
              <a:ext cx="908700" cy="899400"/>
            </a:xfrm>
            <a:prstGeom prst="ellipse">
              <a:avLst/>
            </a:prstGeom>
            <a:solidFill>
              <a:schemeClr val="accent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1100" b="1">
                  <a:solidFill>
                    <a:srgbClr val="FFFFFF"/>
                  </a:solidFill>
                </a:rPr>
                <a:t>What?</a:t>
              </a:r>
              <a:endParaRPr sz="1100" b="1">
                <a:solidFill>
                  <a:srgbClr val="FFFFFF"/>
                </a:solidFill>
              </a:endParaRPr>
            </a:p>
          </p:txBody>
        </p:sp>
        <p:sp>
          <p:nvSpPr>
            <p:cNvPr id="12" name="Google Shape;57;p13">
              <a:extLst>
                <a:ext uri="{FF2B5EF4-FFF2-40B4-BE49-F238E27FC236}">
                  <a16:creationId xmlns:a16="http://schemas.microsoft.com/office/drawing/2014/main" id="{E1166856-36E8-2A96-2109-16B885946B81}"/>
                </a:ext>
              </a:extLst>
            </p:cNvPr>
            <p:cNvSpPr/>
            <p:nvPr/>
          </p:nvSpPr>
          <p:spPr>
            <a:xfrm>
              <a:off x="2210788" y="3389975"/>
              <a:ext cx="908700" cy="899400"/>
            </a:xfrm>
            <a:prstGeom prst="ellipse">
              <a:avLst/>
            </a:prstGeom>
            <a:solidFill>
              <a:schemeClr val="accent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1100" b="1">
                  <a:solidFill>
                    <a:srgbClr val="FFFFFF"/>
                  </a:solidFill>
                </a:rPr>
                <a:t>Why?</a:t>
              </a:r>
              <a:endParaRPr sz="1100" b="1">
                <a:solidFill>
                  <a:srgbClr val="FFFFFF"/>
                </a:solidFill>
              </a:endParaRPr>
            </a:p>
          </p:txBody>
        </p:sp>
        <p:sp>
          <p:nvSpPr>
            <p:cNvPr id="13" name="Google Shape;58;p13">
              <a:extLst>
                <a:ext uri="{FF2B5EF4-FFF2-40B4-BE49-F238E27FC236}">
                  <a16:creationId xmlns:a16="http://schemas.microsoft.com/office/drawing/2014/main" id="{48D10B40-EE7E-54AF-4421-3AB4B980D29B}"/>
                </a:ext>
              </a:extLst>
            </p:cNvPr>
            <p:cNvSpPr/>
            <p:nvPr/>
          </p:nvSpPr>
          <p:spPr>
            <a:xfrm>
              <a:off x="6024513" y="3389975"/>
              <a:ext cx="908700" cy="899400"/>
            </a:xfrm>
            <a:prstGeom prst="ellipse">
              <a:avLst/>
            </a:prstGeom>
            <a:solidFill>
              <a:schemeClr val="accent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1100" b="1">
                  <a:solidFill>
                    <a:srgbClr val="FFFFFF"/>
                  </a:solidFill>
                </a:rPr>
                <a:t>How?</a:t>
              </a:r>
              <a:endParaRPr sz="1100" b="1">
                <a:solidFill>
                  <a:srgbClr val="FFFFFF"/>
                </a:solidFill>
              </a:endParaRPr>
            </a:p>
          </p:txBody>
        </p:sp>
        <p:sp>
          <p:nvSpPr>
            <p:cNvPr id="14" name="Google Shape;59;p13">
              <a:extLst>
                <a:ext uri="{FF2B5EF4-FFF2-40B4-BE49-F238E27FC236}">
                  <a16:creationId xmlns:a16="http://schemas.microsoft.com/office/drawing/2014/main" id="{52CB20DB-48F6-FEFC-40D0-FD25107944E0}"/>
                </a:ext>
              </a:extLst>
            </p:cNvPr>
            <p:cNvSpPr/>
            <p:nvPr/>
          </p:nvSpPr>
          <p:spPr>
            <a:xfrm>
              <a:off x="4078963" y="2406225"/>
              <a:ext cx="908700" cy="899400"/>
            </a:xfrm>
            <a:prstGeom prst="ellipse">
              <a:avLst/>
            </a:prstGeom>
            <a:solidFill>
              <a:schemeClr val="accent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1100" b="1">
                  <a:solidFill>
                    <a:srgbClr val="FFFFFF"/>
                  </a:solidFill>
                </a:rPr>
                <a:t>Who?</a:t>
              </a:r>
              <a:endParaRPr sz="1100" b="1">
                <a:solidFill>
                  <a:srgbClr val="FFFFFF"/>
                </a:solidFill>
              </a:endParaRPr>
            </a:p>
          </p:txBody>
        </p:sp>
        <p:cxnSp>
          <p:nvCxnSpPr>
            <p:cNvPr id="15" name="Google Shape;60;p13">
              <a:extLst>
                <a:ext uri="{FF2B5EF4-FFF2-40B4-BE49-F238E27FC236}">
                  <a16:creationId xmlns:a16="http://schemas.microsoft.com/office/drawing/2014/main" id="{A0B293F5-311D-B0E1-6BE5-70265D4783CC}"/>
                </a:ext>
              </a:extLst>
            </p:cNvPr>
            <p:cNvCxnSpPr>
              <a:stCxn id="55" idx="5"/>
              <a:endCxn id="59" idx="6"/>
            </p:cNvCxnSpPr>
            <p:nvPr/>
          </p:nvCxnSpPr>
          <p:spPr>
            <a:xfrm flipH="1">
              <a:off x="4987513" y="2575350"/>
              <a:ext cx="555300" cy="280500"/>
            </a:xfrm>
            <a:prstGeom prst="straightConnector1">
              <a:avLst/>
            </a:prstGeom>
            <a:noFill/>
            <a:ln w="9525" cap="flat" cmpd="sng">
              <a:solidFill>
                <a:srgbClr val="0B5394"/>
              </a:solidFill>
              <a:prstDash val="solid"/>
              <a:round/>
              <a:headEnd type="none" w="med" len="med"/>
              <a:tailEnd type="none" w="med" len="med"/>
            </a:ln>
          </p:spPr>
        </p:cxnSp>
        <p:cxnSp>
          <p:nvCxnSpPr>
            <p:cNvPr id="16" name="Google Shape;61;p13">
              <a:extLst>
                <a:ext uri="{FF2B5EF4-FFF2-40B4-BE49-F238E27FC236}">
                  <a16:creationId xmlns:a16="http://schemas.microsoft.com/office/drawing/2014/main" id="{20886857-5A64-F1F3-F8D2-679C583203B0}"/>
                </a:ext>
              </a:extLst>
            </p:cNvPr>
            <p:cNvCxnSpPr>
              <a:stCxn id="59" idx="4"/>
              <a:endCxn id="55" idx="3"/>
            </p:cNvCxnSpPr>
            <p:nvPr/>
          </p:nvCxnSpPr>
          <p:spPr>
            <a:xfrm>
              <a:off x="4533313" y="3305625"/>
              <a:ext cx="0" cy="756300"/>
            </a:xfrm>
            <a:prstGeom prst="straightConnector1">
              <a:avLst/>
            </a:prstGeom>
            <a:noFill/>
            <a:ln w="9525" cap="flat" cmpd="sng">
              <a:solidFill>
                <a:srgbClr val="0B5394"/>
              </a:solidFill>
              <a:prstDash val="solid"/>
              <a:round/>
              <a:headEnd type="none" w="med" len="med"/>
              <a:tailEnd type="none" w="med" len="med"/>
            </a:ln>
          </p:spPr>
        </p:cxnSp>
        <p:cxnSp>
          <p:nvCxnSpPr>
            <p:cNvPr id="17" name="Google Shape;62;p13">
              <a:extLst>
                <a:ext uri="{FF2B5EF4-FFF2-40B4-BE49-F238E27FC236}">
                  <a16:creationId xmlns:a16="http://schemas.microsoft.com/office/drawing/2014/main" id="{4FEB1381-8ABF-DBE0-BC80-F52716F260DA}"/>
                </a:ext>
              </a:extLst>
            </p:cNvPr>
            <p:cNvCxnSpPr>
              <a:stCxn id="59" idx="2"/>
              <a:endCxn id="55" idx="1"/>
            </p:cNvCxnSpPr>
            <p:nvPr/>
          </p:nvCxnSpPr>
          <p:spPr>
            <a:xfrm rot="10800000">
              <a:off x="3523663" y="2575425"/>
              <a:ext cx="555300" cy="280500"/>
            </a:xfrm>
            <a:prstGeom prst="straightConnector1">
              <a:avLst/>
            </a:prstGeom>
            <a:noFill/>
            <a:ln w="9525" cap="flat" cmpd="sng">
              <a:solidFill>
                <a:srgbClr val="0B5394"/>
              </a:solidFill>
              <a:prstDash val="solid"/>
              <a:round/>
              <a:headEnd type="none" w="med" len="med"/>
              <a:tailEnd type="none" w="med" len="med"/>
            </a:ln>
          </p:spPr>
        </p:cxnSp>
        <p:sp>
          <p:nvSpPr>
            <p:cNvPr id="18" name="Google Shape;63;p13">
              <a:extLst>
                <a:ext uri="{FF2B5EF4-FFF2-40B4-BE49-F238E27FC236}">
                  <a16:creationId xmlns:a16="http://schemas.microsoft.com/office/drawing/2014/main" id="{7F74EAE2-3662-8270-9DE0-4A42A0E069E2}"/>
                </a:ext>
              </a:extLst>
            </p:cNvPr>
            <p:cNvSpPr txBox="1"/>
            <p:nvPr/>
          </p:nvSpPr>
          <p:spPr>
            <a:xfrm>
              <a:off x="3943063" y="1753525"/>
              <a:ext cx="1180500" cy="6156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a:solidFill>
                    <a:srgbClr val="FFFFFF"/>
                  </a:solidFill>
                </a:rPr>
                <a:t>Value Proposition</a:t>
              </a:r>
              <a:endParaRPr>
                <a:solidFill>
                  <a:srgbClr val="FFFFFF"/>
                </a:solidFill>
              </a:endParaRPr>
            </a:p>
          </p:txBody>
        </p:sp>
        <p:sp>
          <p:nvSpPr>
            <p:cNvPr id="19" name="Google Shape;64;p13">
              <a:extLst>
                <a:ext uri="{FF2B5EF4-FFF2-40B4-BE49-F238E27FC236}">
                  <a16:creationId xmlns:a16="http://schemas.microsoft.com/office/drawing/2014/main" id="{13E6EF12-6ADD-9FF8-41FC-D99BAC7F333B}"/>
                </a:ext>
              </a:extLst>
            </p:cNvPr>
            <p:cNvSpPr txBox="1"/>
            <p:nvPr/>
          </p:nvSpPr>
          <p:spPr>
            <a:xfrm>
              <a:off x="3236150" y="3236300"/>
              <a:ext cx="1180500" cy="6156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a:solidFill>
                    <a:srgbClr val="FFFFFF"/>
                  </a:solidFill>
                </a:rPr>
                <a:t>Revenue Model</a:t>
              </a:r>
              <a:endParaRPr>
                <a:solidFill>
                  <a:srgbClr val="FFFFFF"/>
                </a:solidFill>
              </a:endParaRPr>
            </a:p>
          </p:txBody>
        </p:sp>
        <p:sp>
          <p:nvSpPr>
            <p:cNvPr id="20" name="Google Shape;65;p13">
              <a:extLst>
                <a:ext uri="{FF2B5EF4-FFF2-40B4-BE49-F238E27FC236}">
                  <a16:creationId xmlns:a16="http://schemas.microsoft.com/office/drawing/2014/main" id="{E8642D5D-F55F-94A6-52CD-B56AAC479BB8}"/>
                </a:ext>
              </a:extLst>
            </p:cNvPr>
            <p:cNvSpPr txBox="1"/>
            <p:nvPr/>
          </p:nvSpPr>
          <p:spPr>
            <a:xfrm>
              <a:off x="4787510" y="3236300"/>
              <a:ext cx="982800" cy="6156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a:solidFill>
                    <a:srgbClr val="FFFFFF"/>
                  </a:solidFill>
                </a:rPr>
                <a:t>Value Chain</a:t>
              </a:r>
              <a:endParaRPr>
                <a:solidFill>
                  <a:srgbClr val="FFFFFF"/>
                </a:solidFill>
              </a:endParaRPr>
            </a:p>
          </p:txBody>
        </p:sp>
      </p:grpSp>
      <p:sp>
        <p:nvSpPr>
          <p:cNvPr id="5" name="Google Shape;66;p13">
            <a:extLst>
              <a:ext uri="{FF2B5EF4-FFF2-40B4-BE49-F238E27FC236}">
                <a16:creationId xmlns:a16="http://schemas.microsoft.com/office/drawing/2014/main" id="{384F0D1C-2A01-A491-E122-6ED220E697B7}"/>
              </a:ext>
            </a:extLst>
          </p:cNvPr>
          <p:cNvSpPr txBox="1"/>
          <p:nvPr/>
        </p:nvSpPr>
        <p:spPr>
          <a:xfrm>
            <a:off x="4542458" y="2145330"/>
            <a:ext cx="5396400" cy="3849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1300">
                <a:solidFill>
                  <a:srgbClr val="FFFFFF"/>
                </a:solidFill>
              </a:rPr>
              <a:t>What do you offer to the customer?</a:t>
            </a:r>
            <a:endParaRPr sz="1300">
              <a:solidFill>
                <a:srgbClr val="FFFFFF"/>
              </a:solidFill>
            </a:endParaRPr>
          </a:p>
        </p:txBody>
      </p:sp>
      <p:sp>
        <p:nvSpPr>
          <p:cNvPr id="6" name="Google Shape;67;p13">
            <a:extLst>
              <a:ext uri="{FF2B5EF4-FFF2-40B4-BE49-F238E27FC236}">
                <a16:creationId xmlns:a16="http://schemas.microsoft.com/office/drawing/2014/main" id="{E31D6DB5-D74C-6239-B973-50BE7C489E51}"/>
              </a:ext>
            </a:extLst>
          </p:cNvPr>
          <p:cNvSpPr txBox="1"/>
          <p:nvPr/>
        </p:nvSpPr>
        <p:spPr>
          <a:xfrm>
            <a:off x="4846634" y="5961680"/>
            <a:ext cx="5396400" cy="400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dirty="0">
                <a:solidFill>
                  <a:schemeClr val="tx1"/>
                </a:solidFill>
              </a:rPr>
              <a:t>Who is your target customer?</a:t>
            </a:r>
            <a:endParaRPr lang="de-DE" dirty="0">
              <a:solidFill>
                <a:schemeClr val="tx1"/>
              </a:solidFill>
            </a:endParaRPr>
          </a:p>
        </p:txBody>
      </p:sp>
      <p:sp>
        <p:nvSpPr>
          <p:cNvPr id="7" name="Google Shape;68;p13">
            <a:extLst>
              <a:ext uri="{FF2B5EF4-FFF2-40B4-BE49-F238E27FC236}">
                <a16:creationId xmlns:a16="http://schemas.microsoft.com/office/drawing/2014/main" id="{C11E7E62-7F07-B6F8-8E02-E4BA20051050}"/>
              </a:ext>
            </a:extLst>
          </p:cNvPr>
          <p:cNvSpPr txBox="1"/>
          <p:nvPr/>
        </p:nvSpPr>
        <p:spPr>
          <a:xfrm>
            <a:off x="2312158" y="4517379"/>
            <a:ext cx="5396400" cy="400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a:solidFill>
                  <a:srgbClr val="FFFFFF"/>
                </a:solidFill>
              </a:rPr>
              <a:t>Why is it profitable?</a:t>
            </a:r>
            <a:endParaRPr>
              <a:solidFill>
                <a:srgbClr val="FFFFFF"/>
              </a:solidFill>
            </a:endParaRPr>
          </a:p>
        </p:txBody>
      </p:sp>
      <p:sp>
        <p:nvSpPr>
          <p:cNvPr id="8" name="Google Shape;69;p13">
            <a:extLst>
              <a:ext uri="{FF2B5EF4-FFF2-40B4-BE49-F238E27FC236}">
                <a16:creationId xmlns:a16="http://schemas.microsoft.com/office/drawing/2014/main" id="{3E83AD57-2D34-D2B1-20C8-2BC2BB275FA7}"/>
              </a:ext>
            </a:extLst>
          </p:cNvPr>
          <p:cNvSpPr txBox="1"/>
          <p:nvPr/>
        </p:nvSpPr>
        <p:spPr>
          <a:xfrm>
            <a:off x="9811958" y="6400998"/>
            <a:ext cx="5396400" cy="3387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1000">
                <a:solidFill>
                  <a:srgbClr val="FFFFFF"/>
                </a:solidFill>
              </a:rPr>
              <a:t>SOURCE: (Gassmann et al., 2017)</a:t>
            </a:r>
            <a:endParaRPr sz="1000">
              <a:solidFill>
                <a:srgbClr val="FFFFFF"/>
              </a:solidFill>
            </a:endParaRPr>
          </a:p>
        </p:txBody>
      </p:sp>
      <p:sp>
        <p:nvSpPr>
          <p:cNvPr id="9" name="Google Shape;70;p13">
            <a:extLst>
              <a:ext uri="{FF2B5EF4-FFF2-40B4-BE49-F238E27FC236}">
                <a16:creationId xmlns:a16="http://schemas.microsoft.com/office/drawing/2014/main" id="{26F6EC5A-1ABA-3503-945A-CA5E8772A453}"/>
              </a:ext>
            </a:extLst>
          </p:cNvPr>
          <p:cNvSpPr txBox="1"/>
          <p:nvPr/>
        </p:nvSpPr>
        <p:spPr>
          <a:xfrm>
            <a:off x="7908834" y="4517523"/>
            <a:ext cx="3393164" cy="4000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dirty="0">
                <a:solidFill>
                  <a:schemeClr val="tx1"/>
                </a:solidFill>
              </a:rPr>
              <a:t>How is the value proposition created?</a:t>
            </a:r>
            <a:endParaRPr lang="de-DE" dirty="0">
              <a:solidFill>
                <a:schemeClr val="tx1"/>
              </a:solidFill>
            </a:endParaRPr>
          </a:p>
        </p:txBody>
      </p:sp>
    </p:spTree>
    <p:extLst>
      <p:ext uri="{BB962C8B-B14F-4D97-AF65-F5344CB8AC3E}">
        <p14:creationId xmlns:p14="http://schemas.microsoft.com/office/powerpoint/2010/main" val="32801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29D68-9062-9BD6-6C4F-EA0E8ED23522}"/>
              </a:ext>
            </a:extLst>
          </p:cNvPr>
          <p:cNvSpPr>
            <a:spLocks noGrp="1"/>
          </p:cNvSpPr>
          <p:nvPr>
            <p:ph type="title"/>
          </p:nvPr>
        </p:nvSpPr>
        <p:spPr/>
        <p:txBody>
          <a:bodyPr/>
          <a:lstStyle/>
          <a:p>
            <a:r>
              <a:rPr lang="de-DE" dirty="0"/>
              <a:t>Target Customer</a:t>
            </a:r>
          </a:p>
        </p:txBody>
      </p:sp>
      <p:sp>
        <p:nvSpPr>
          <p:cNvPr id="5" name="Google Shape;382;p41">
            <a:extLst>
              <a:ext uri="{FF2B5EF4-FFF2-40B4-BE49-F238E27FC236}">
                <a16:creationId xmlns:a16="http://schemas.microsoft.com/office/drawing/2014/main" id="{4A4E421C-79DD-52BC-60B2-B069DCA4A3D3}"/>
              </a:ext>
            </a:extLst>
          </p:cNvPr>
          <p:cNvSpPr txBox="1">
            <a:spLocks noGrp="1"/>
          </p:cNvSpPr>
          <p:nvPr/>
        </p:nvSpPr>
        <p:spPr>
          <a:xfrm>
            <a:off x="2172126" y="5162473"/>
            <a:ext cx="1846380" cy="3407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SemiBold"/>
                <a:ea typeface="Poppins SemiBold"/>
                <a:cs typeface="Poppins SemiBold"/>
                <a:sym typeface="Poppins SemiBold"/>
              </a:defRPr>
            </a:lvl1pPr>
            <a:lvl2pPr marL="914400" marR="0" lvl="1"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9pPr>
          </a:lstStyle>
          <a:p>
            <a:pPr marL="0" indent="0"/>
            <a:r>
              <a:rPr lang="en" sz="1600" dirty="0"/>
              <a:t>Research and Analytics</a:t>
            </a:r>
          </a:p>
        </p:txBody>
      </p:sp>
      <p:sp>
        <p:nvSpPr>
          <p:cNvPr id="6" name="Google Shape;384;p41">
            <a:extLst>
              <a:ext uri="{FF2B5EF4-FFF2-40B4-BE49-F238E27FC236}">
                <a16:creationId xmlns:a16="http://schemas.microsoft.com/office/drawing/2014/main" id="{88A64FFE-B5E0-4A15-AF4F-64D6CC4901C6}"/>
              </a:ext>
            </a:extLst>
          </p:cNvPr>
          <p:cNvSpPr txBox="1">
            <a:spLocks noGrp="1"/>
          </p:cNvSpPr>
          <p:nvPr/>
        </p:nvSpPr>
        <p:spPr>
          <a:xfrm>
            <a:off x="4691715" y="5162473"/>
            <a:ext cx="1846380" cy="3407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SemiBold"/>
                <a:ea typeface="Poppins SemiBold"/>
                <a:cs typeface="Poppins SemiBold"/>
                <a:sym typeface="Poppins SemiBold"/>
              </a:defRPr>
            </a:lvl1pPr>
            <a:lvl2pPr marL="914400" marR="0" lvl="1"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9pPr>
          </a:lstStyle>
          <a:p>
            <a:pPr marL="0" indent="0"/>
            <a:r>
              <a:rPr lang="en" sz="1600" dirty="0"/>
              <a:t>Insurance Companies</a:t>
            </a:r>
            <a:endParaRPr lang="de-DE" dirty="0"/>
          </a:p>
        </p:txBody>
      </p:sp>
      <p:sp>
        <p:nvSpPr>
          <p:cNvPr id="7" name="Google Shape;386;p41">
            <a:extLst>
              <a:ext uri="{FF2B5EF4-FFF2-40B4-BE49-F238E27FC236}">
                <a16:creationId xmlns:a16="http://schemas.microsoft.com/office/drawing/2014/main" id="{AE7866E3-34B5-242F-D108-5D64E6ECCFF6}"/>
              </a:ext>
            </a:extLst>
          </p:cNvPr>
          <p:cNvSpPr txBox="1">
            <a:spLocks noGrp="1"/>
          </p:cNvSpPr>
          <p:nvPr/>
        </p:nvSpPr>
        <p:spPr>
          <a:xfrm>
            <a:off x="7545726" y="5162473"/>
            <a:ext cx="1846380" cy="3407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SemiBold"/>
                <a:ea typeface="Poppins SemiBold"/>
                <a:cs typeface="Poppins SemiBold"/>
                <a:sym typeface="Poppins SemiBold"/>
              </a:defRPr>
            </a:lvl1pPr>
            <a:lvl2pPr marL="914400" marR="0" lvl="1"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lt1"/>
              </a:buClr>
              <a:buSzPts val="1800"/>
              <a:buFont typeface="Poppins"/>
              <a:buNone/>
              <a:defRPr sz="1800" b="0" i="0" u="none" strike="noStrike" cap="none">
                <a:solidFill>
                  <a:schemeClr val="lt1"/>
                </a:solidFill>
                <a:latin typeface="Poppins"/>
                <a:ea typeface="Poppins"/>
                <a:cs typeface="Poppins"/>
                <a:sym typeface="Poppins"/>
              </a:defRPr>
            </a:lvl9pPr>
          </a:lstStyle>
          <a:p>
            <a:pPr marL="0" indent="0"/>
            <a:r>
              <a:rPr lang="en" sz="1600" dirty="0"/>
              <a:t>Global Asset Managers</a:t>
            </a:r>
          </a:p>
        </p:txBody>
      </p:sp>
      <p:pic>
        <p:nvPicPr>
          <p:cNvPr id="8" name="Google Shape;387;p41">
            <a:extLst>
              <a:ext uri="{FF2B5EF4-FFF2-40B4-BE49-F238E27FC236}">
                <a16:creationId xmlns:a16="http://schemas.microsoft.com/office/drawing/2014/main" id="{8320C7F2-3E30-5785-7E6C-A64029D3FACD}"/>
              </a:ext>
            </a:extLst>
          </p:cNvPr>
          <p:cNvPicPr preferRelativeResize="0"/>
          <p:nvPr/>
        </p:nvPicPr>
        <p:blipFill rotWithShape="1">
          <a:blip r:embed="rId2">
            <a:alphaModFix/>
          </a:blip>
          <a:srcRect l="327" r="337"/>
          <a:stretch/>
        </p:blipFill>
        <p:spPr>
          <a:xfrm>
            <a:off x="2446631" y="3540693"/>
            <a:ext cx="1376586" cy="1375311"/>
          </a:xfrm>
          <a:prstGeom prst="ellipse">
            <a:avLst/>
          </a:prstGeom>
          <a:noFill/>
          <a:ln>
            <a:noFill/>
          </a:ln>
        </p:spPr>
      </p:pic>
      <p:pic>
        <p:nvPicPr>
          <p:cNvPr id="9" name="Google Shape;388;p41">
            <a:extLst>
              <a:ext uri="{FF2B5EF4-FFF2-40B4-BE49-F238E27FC236}">
                <a16:creationId xmlns:a16="http://schemas.microsoft.com/office/drawing/2014/main" id="{D72866D1-E331-9D92-0846-8A30356167AE}"/>
              </a:ext>
            </a:extLst>
          </p:cNvPr>
          <p:cNvPicPr preferRelativeResize="0"/>
          <p:nvPr/>
        </p:nvPicPr>
        <p:blipFill rotWithShape="1">
          <a:blip r:embed="rId3">
            <a:alphaModFix/>
          </a:blip>
          <a:srcRect l="8343" t="3335" r="4014" b="8434"/>
          <a:stretch/>
        </p:blipFill>
        <p:spPr>
          <a:xfrm>
            <a:off x="4912444" y="3540693"/>
            <a:ext cx="1376586" cy="1375311"/>
          </a:xfrm>
          <a:prstGeom prst="ellipse">
            <a:avLst/>
          </a:prstGeom>
          <a:noFill/>
          <a:ln>
            <a:noFill/>
          </a:ln>
        </p:spPr>
      </p:pic>
      <p:pic>
        <p:nvPicPr>
          <p:cNvPr id="10" name="Google Shape;389;p41">
            <a:extLst>
              <a:ext uri="{FF2B5EF4-FFF2-40B4-BE49-F238E27FC236}">
                <a16:creationId xmlns:a16="http://schemas.microsoft.com/office/drawing/2014/main" id="{0AF62D9F-2842-7047-A9B4-04C1901248B6}"/>
              </a:ext>
            </a:extLst>
          </p:cNvPr>
          <p:cNvPicPr preferRelativeResize="0"/>
          <p:nvPr/>
        </p:nvPicPr>
        <p:blipFill rotWithShape="1">
          <a:blip r:embed="rId4">
            <a:alphaModFix/>
          </a:blip>
          <a:srcRect l="327" r="337"/>
          <a:stretch/>
        </p:blipFill>
        <p:spPr>
          <a:xfrm>
            <a:off x="7820220" y="3540693"/>
            <a:ext cx="1376586" cy="1375311"/>
          </a:xfrm>
          <a:prstGeom prst="ellipse">
            <a:avLst/>
          </a:prstGeom>
          <a:noFill/>
          <a:ln>
            <a:noFill/>
          </a:ln>
        </p:spPr>
      </p:pic>
      <p:sp>
        <p:nvSpPr>
          <p:cNvPr id="11" name="Google Shape;410;p43">
            <a:extLst>
              <a:ext uri="{FF2B5EF4-FFF2-40B4-BE49-F238E27FC236}">
                <a16:creationId xmlns:a16="http://schemas.microsoft.com/office/drawing/2014/main" id="{67059139-5C01-A024-5899-714754926DDD}"/>
              </a:ext>
            </a:extLst>
          </p:cNvPr>
          <p:cNvSpPr/>
          <p:nvPr/>
        </p:nvSpPr>
        <p:spPr>
          <a:xfrm>
            <a:off x="1832654" y="3232231"/>
            <a:ext cx="7644401" cy="2589232"/>
          </a:xfrm>
          <a:prstGeom prst="roundRect">
            <a:avLst>
              <a:gd name="adj" fmla="val 16667"/>
            </a:avLst>
          </a:prstGeom>
          <a:solidFill>
            <a:srgbClr val="FFFFFF">
              <a:alpha val="2054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642;p52">
            <a:extLst>
              <a:ext uri="{FF2B5EF4-FFF2-40B4-BE49-F238E27FC236}">
                <a16:creationId xmlns:a16="http://schemas.microsoft.com/office/drawing/2014/main" id="{829BEBC9-8AC6-EA3E-C800-5D0EB99D8992}"/>
              </a:ext>
            </a:extLst>
          </p:cNvPr>
          <p:cNvSpPr txBox="1"/>
          <p:nvPr/>
        </p:nvSpPr>
        <p:spPr>
          <a:xfrm>
            <a:off x="3346566" y="6100527"/>
            <a:ext cx="2911318" cy="42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lt1"/>
                </a:solidFill>
                <a:latin typeface="Poppins SemiBold"/>
                <a:cs typeface="Poppins SemiBold"/>
                <a:sym typeface="Poppins SemiBold"/>
              </a:rPr>
              <a:t>Governmental Institutions</a:t>
            </a:r>
            <a:endParaRPr lang="de-DE" dirty="0">
              <a:solidFill>
                <a:schemeClr val="lt1"/>
              </a:solidFill>
            </a:endParaRPr>
          </a:p>
        </p:txBody>
      </p:sp>
      <p:sp>
        <p:nvSpPr>
          <p:cNvPr id="13" name="Google Shape;649;p52">
            <a:extLst>
              <a:ext uri="{FF2B5EF4-FFF2-40B4-BE49-F238E27FC236}">
                <a16:creationId xmlns:a16="http://schemas.microsoft.com/office/drawing/2014/main" id="{30C296FC-529D-4BF4-CD78-7B2EA99A3EBD}"/>
              </a:ext>
            </a:extLst>
          </p:cNvPr>
          <p:cNvSpPr/>
          <p:nvPr/>
        </p:nvSpPr>
        <p:spPr>
          <a:xfrm>
            <a:off x="3167469" y="6197862"/>
            <a:ext cx="179100" cy="179100"/>
          </a:xfrm>
          <a:prstGeom prst="ellipse">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642;p52">
            <a:extLst>
              <a:ext uri="{FF2B5EF4-FFF2-40B4-BE49-F238E27FC236}">
                <a16:creationId xmlns:a16="http://schemas.microsoft.com/office/drawing/2014/main" id="{7D479752-BD99-40D0-3DEC-164975B2B91C}"/>
              </a:ext>
            </a:extLst>
          </p:cNvPr>
          <p:cNvSpPr txBox="1"/>
          <p:nvPr/>
        </p:nvSpPr>
        <p:spPr>
          <a:xfrm>
            <a:off x="6744527" y="6100527"/>
            <a:ext cx="2207272" cy="42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lt1"/>
                </a:solidFill>
                <a:latin typeface="Poppins SemiBold"/>
                <a:ea typeface="Poppins SemiBold"/>
                <a:cs typeface="Poppins SemiBold"/>
                <a:sym typeface="Poppins SemiBold"/>
              </a:rPr>
              <a:t>Cloud Platforms</a:t>
            </a:r>
            <a:endParaRPr lang="de-DE">
              <a:solidFill>
                <a:schemeClr val="lt1"/>
              </a:solidFill>
              <a:latin typeface="Poppins SemiBold"/>
              <a:ea typeface="Poppins SemiBold"/>
              <a:cs typeface="Poppins SemiBold"/>
            </a:endParaRPr>
          </a:p>
        </p:txBody>
      </p:sp>
      <p:sp>
        <p:nvSpPr>
          <p:cNvPr id="15" name="Google Shape;649;p52">
            <a:extLst>
              <a:ext uri="{FF2B5EF4-FFF2-40B4-BE49-F238E27FC236}">
                <a16:creationId xmlns:a16="http://schemas.microsoft.com/office/drawing/2014/main" id="{0384DA60-35C6-92DB-1E13-601F90B1EFB6}"/>
              </a:ext>
            </a:extLst>
          </p:cNvPr>
          <p:cNvSpPr/>
          <p:nvPr/>
        </p:nvSpPr>
        <p:spPr>
          <a:xfrm>
            <a:off x="6565369" y="6224271"/>
            <a:ext cx="179100" cy="179100"/>
          </a:xfrm>
          <a:prstGeom prst="ellipse">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833;p60">
            <a:extLst>
              <a:ext uri="{FF2B5EF4-FFF2-40B4-BE49-F238E27FC236}">
                <a16:creationId xmlns:a16="http://schemas.microsoft.com/office/drawing/2014/main" id="{92CFE366-AC43-0360-5D74-536179669DC1}"/>
              </a:ext>
            </a:extLst>
          </p:cNvPr>
          <p:cNvSpPr txBox="1">
            <a:spLocks noGrp="1"/>
          </p:cNvSpPr>
          <p:nvPr/>
        </p:nvSpPr>
        <p:spPr>
          <a:xfrm>
            <a:off x="2401608" y="2193248"/>
            <a:ext cx="6836966" cy="6105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000"/>
              <a:buFont typeface="Poppins SemiBold"/>
              <a:buNone/>
              <a:defRPr sz="1800" b="0" i="0" u="none" strike="noStrike" cap="none">
                <a:solidFill>
                  <a:schemeClr val="lt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lt1"/>
              </a:buClr>
              <a:buSzPts val="2000"/>
              <a:buFont typeface="Poppins SemiBold"/>
              <a:buNone/>
              <a:defRPr sz="2000" b="0" i="0" u="none" strike="noStrike" cap="none">
                <a:solidFill>
                  <a:schemeClr val="lt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lt1"/>
              </a:buClr>
              <a:buSzPts val="2000"/>
              <a:buFont typeface="Poppins SemiBold"/>
              <a:buNone/>
              <a:defRPr sz="2000" b="0" i="0" u="none" strike="noStrike" cap="none">
                <a:solidFill>
                  <a:schemeClr val="lt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lt1"/>
              </a:buClr>
              <a:buSzPts val="2000"/>
              <a:buFont typeface="Poppins SemiBold"/>
              <a:buNone/>
              <a:defRPr sz="2000" b="0" i="0" u="none" strike="noStrike" cap="none">
                <a:solidFill>
                  <a:schemeClr val="lt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lt1"/>
              </a:buClr>
              <a:buSzPts val="2000"/>
              <a:buFont typeface="Poppins SemiBold"/>
              <a:buNone/>
              <a:defRPr sz="2000" b="0" i="0" u="none" strike="noStrike" cap="none">
                <a:solidFill>
                  <a:schemeClr val="lt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lt1"/>
              </a:buClr>
              <a:buSzPts val="2000"/>
              <a:buFont typeface="Poppins SemiBold"/>
              <a:buNone/>
              <a:defRPr sz="2000" b="0" i="0" u="none" strike="noStrike" cap="none">
                <a:solidFill>
                  <a:schemeClr val="lt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lt1"/>
              </a:buClr>
              <a:buSzPts val="2000"/>
              <a:buFont typeface="Poppins SemiBold"/>
              <a:buNone/>
              <a:defRPr sz="2000" b="0" i="0" u="none" strike="noStrike" cap="none">
                <a:solidFill>
                  <a:schemeClr val="lt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lt1"/>
              </a:buClr>
              <a:buSzPts val="2000"/>
              <a:buFont typeface="Poppins SemiBold"/>
              <a:buNone/>
              <a:defRPr sz="2000" b="0" i="0" u="none" strike="noStrike" cap="none">
                <a:solidFill>
                  <a:schemeClr val="lt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lt1"/>
              </a:buClr>
              <a:buSzPts val="2000"/>
              <a:buFont typeface="Poppins SemiBold"/>
              <a:buNone/>
              <a:defRPr sz="2000" b="0" i="0" u="none" strike="noStrike" cap="none">
                <a:solidFill>
                  <a:schemeClr val="lt1"/>
                </a:solidFill>
                <a:latin typeface="Poppins SemiBold"/>
                <a:ea typeface="Poppins SemiBold"/>
                <a:cs typeface="Poppins SemiBold"/>
                <a:sym typeface="Poppins SemiBold"/>
              </a:defRPr>
            </a:lvl9pPr>
          </a:lstStyle>
          <a:p>
            <a:pPr algn="ctr"/>
            <a:r>
              <a:rPr lang="en" sz="2000" dirty="0">
                <a:latin typeface="Corbel"/>
              </a:rPr>
              <a:t>Need for simple and fast information consolidation can be found among various customer groups in the financial sector</a:t>
            </a:r>
          </a:p>
        </p:txBody>
      </p:sp>
      <p:sp>
        <p:nvSpPr>
          <p:cNvPr id="18" name="Google Shape;321;p37">
            <a:extLst>
              <a:ext uri="{FF2B5EF4-FFF2-40B4-BE49-F238E27FC236}">
                <a16:creationId xmlns:a16="http://schemas.microsoft.com/office/drawing/2014/main" id="{5EE4458E-EF86-20B2-BA9D-745B5B660A6A}"/>
              </a:ext>
            </a:extLst>
          </p:cNvPr>
          <p:cNvSpPr/>
          <p:nvPr/>
        </p:nvSpPr>
        <p:spPr>
          <a:xfrm>
            <a:off x="10573450" y="713423"/>
            <a:ext cx="933607" cy="933643"/>
          </a:xfrm>
          <a:prstGeom prst="ellipse">
            <a:avLst/>
          </a:prstGeom>
          <a:solidFill>
            <a:schemeClr val="bg2">
              <a:lumMod val="50000"/>
              <a:lumOff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de-DE" dirty="0">
                <a:solidFill>
                  <a:schemeClr val="tx1">
                    <a:lumMod val="95000"/>
                  </a:schemeClr>
                </a:solidFill>
              </a:rPr>
              <a:t>Who</a:t>
            </a:r>
            <a:endParaRPr lang="de-DE"/>
          </a:p>
        </p:txBody>
      </p:sp>
    </p:spTree>
    <p:extLst>
      <p:ext uri="{BB962C8B-B14F-4D97-AF65-F5344CB8AC3E}">
        <p14:creationId xmlns:p14="http://schemas.microsoft.com/office/powerpoint/2010/main" val="121439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1E71D3-9118-5686-82C0-EDC580A2AA24}"/>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7D75978B-059C-D6D2-6E2A-53894F02A8A7}"/>
              </a:ext>
            </a:extLst>
          </p:cNvPr>
          <p:cNvSpPr>
            <a:spLocks noGrp="1"/>
          </p:cNvSpPr>
          <p:nvPr>
            <p:ph idx="1"/>
          </p:nvPr>
        </p:nvSpPr>
        <p:spPr/>
        <p:txBody>
          <a:bodyPr/>
          <a:lstStyle/>
          <a:p>
            <a:endParaRPr lang="de-DE"/>
          </a:p>
        </p:txBody>
      </p:sp>
      <p:pic>
        <p:nvPicPr>
          <p:cNvPr id="5" name="Grafik 4">
            <a:extLst>
              <a:ext uri="{FF2B5EF4-FFF2-40B4-BE49-F238E27FC236}">
                <a16:creationId xmlns:a16="http://schemas.microsoft.com/office/drawing/2014/main" id="{51BE2E9A-F6B8-5D0A-ED1B-1187D8601176}"/>
              </a:ext>
            </a:extLst>
          </p:cNvPr>
          <p:cNvPicPr>
            <a:picLocks noChangeAspect="1"/>
          </p:cNvPicPr>
          <p:nvPr/>
        </p:nvPicPr>
        <p:blipFill>
          <a:blip r:embed="rId2"/>
          <a:srcRect/>
          <a:stretch/>
        </p:blipFill>
        <p:spPr bwMode="auto">
          <a:xfrm>
            <a:off x="717546" y="82500"/>
            <a:ext cx="11183025" cy="6775127"/>
          </a:xfrm>
          <a:prstGeom prst="rect">
            <a:avLst/>
          </a:prstGeom>
        </p:spPr>
      </p:pic>
      <p:grpSp>
        <p:nvGrpSpPr>
          <p:cNvPr id="11" name="Gruppieren 10">
            <a:extLst>
              <a:ext uri="{FF2B5EF4-FFF2-40B4-BE49-F238E27FC236}">
                <a16:creationId xmlns:a16="http://schemas.microsoft.com/office/drawing/2014/main" id="{45445F08-3EE1-4D02-A8FB-2181C30A2313}"/>
              </a:ext>
            </a:extLst>
          </p:cNvPr>
          <p:cNvGrpSpPr/>
          <p:nvPr/>
        </p:nvGrpSpPr>
        <p:grpSpPr>
          <a:xfrm>
            <a:off x="2092637" y="2410386"/>
            <a:ext cx="9016403" cy="4128884"/>
            <a:chOff x="2092637" y="2410386"/>
            <a:chExt cx="9016403" cy="4128884"/>
          </a:xfrm>
        </p:grpSpPr>
        <p:sp>
          <p:nvSpPr>
            <p:cNvPr id="8" name="Textfeld 7">
              <a:extLst>
                <a:ext uri="{FF2B5EF4-FFF2-40B4-BE49-F238E27FC236}">
                  <a16:creationId xmlns:a16="http://schemas.microsoft.com/office/drawing/2014/main" id="{1A0BA170-B286-48AF-8117-A2398BA2B942}"/>
                </a:ext>
              </a:extLst>
            </p:cNvPr>
            <p:cNvSpPr txBox="1"/>
            <p:nvPr/>
          </p:nvSpPr>
          <p:spPr>
            <a:xfrm>
              <a:off x="7971067" y="3636320"/>
              <a:ext cx="313797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dirty="0" err="1">
                  <a:solidFill>
                    <a:schemeClr val="accent5">
                      <a:lumMod val="60000"/>
                      <a:lumOff val="40000"/>
                    </a:schemeClr>
                  </a:solidFill>
                </a:rPr>
                <a:t>Clickable</a:t>
              </a:r>
              <a:r>
                <a:rPr lang="de-DE" dirty="0">
                  <a:solidFill>
                    <a:schemeClr val="accent5">
                      <a:lumMod val="60000"/>
                      <a:lumOff val="40000"/>
                    </a:schemeClr>
                  </a:solidFill>
                </a:rPr>
                <a:t> Components </a:t>
              </a:r>
              <a:r>
                <a:rPr lang="de-DE" dirty="0" err="1">
                  <a:solidFill>
                    <a:schemeClr val="bg1">
                      <a:lumMod val="50000"/>
                      <a:lumOff val="50000"/>
                    </a:schemeClr>
                  </a:solidFill>
                </a:rPr>
                <a:t>displayed</a:t>
              </a:r>
              <a:r>
                <a:rPr lang="de-DE" dirty="0">
                  <a:solidFill>
                    <a:schemeClr val="bg1">
                      <a:lumMod val="50000"/>
                      <a:lumOff val="50000"/>
                    </a:schemeClr>
                  </a:solidFill>
                </a:rPr>
                <a:t> </a:t>
              </a:r>
              <a:r>
                <a:rPr lang="de-DE" dirty="0" err="1">
                  <a:solidFill>
                    <a:schemeClr val="bg1">
                      <a:lumMod val="50000"/>
                      <a:lumOff val="50000"/>
                    </a:schemeClr>
                  </a:solidFill>
                </a:rPr>
                <a:t>based</a:t>
              </a:r>
              <a:r>
                <a:rPr lang="de-DE" dirty="0">
                  <a:solidFill>
                    <a:schemeClr val="bg1">
                      <a:lumMod val="50000"/>
                      <a:lumOff val="50000"/>
                    </a:schemeClr>
                  </a:solidFill>
                </a:rPr>
                <a:t> on </a:t>
              </a:r>
              <a:r>
                <a:rPr lang="de-DE" dirty="0" err="1">
                  <a:solidFill>
                    <a:schemeClr val="bg1">
                      <a:lumMod val="50000"/>
                      <a:lumOff val="50000"/>
                    </a:schemeClr>
                  </a:solidFill>
                </a:rPr>
                <a:t>perceived</a:t>
              </a:r>
              <a:r>
                <a:rPr lang="de-DE" dirty="0">
                  <a:solidFill>
                    <a:schemeClr val="bg1">
                      <a:lumMod val="50000"/>
                      <a:lumOff val="50000"/>
                    </a:schemeClr>
                  </a:solidFill>
                </a:rPr>
                <a:t> </a:t>
              </a:r>
              <a:r>
                <a:rPr lang="de-DE" dirty="0" err="1">
                  <a:solidFill>
                    <a:schemeClr val="bg1">
                      <a:lumMod val="50000"/>
                      <a:lumOff val="50000"/>
                    </a:schemeClr>
                  </a:solidFill>
                </a:rPr>
                <a:t>relevance</a:t>
              </a:r>
              <a:endParaRPr lang="de-DE" dirty="0">
                <a:solidFill>
                  <a:schemeClr val="bg1">
                    <a:lumMod val="50000"/>
                    <a:lumOff val="50000"/>
                  </a:schemeClr>
                </a:solidFill>
              </a:endParaRPr>
            </a:p>
          </p:txBody>
        </p:sp>
        <p:sp>
          <p:nvSpPr>
            <p:cNvPr id="10" name="Rechteck 9">
              <a:extLst>
                <a:ext uri="{FF2B5EF4-FFF2-40B4-BE49-F238E27FC236}">
                  <a16:creationId xmlns:a16="http://schemas.microsoft.com/office/drawing/2014/main" id="{6ABFE2EB-CC7C-E6FC-960A-1D9CC5883582}"/>
                </a:ext>
              </a:extLst>
            </p:cNvPr>
            <p:cNvSpPr/>
            <p:nvPr/>
          </p:nvSpPr>
          <p:spPr>
            <a:xfrm>
              <a:off x="2092637" y="2410386"/>
              <a:ext cx="8862510" cy="4128884"/>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3" name="Gruppieren 12">
            <a:extLst>
              <a:ext uri="{FF2B5EF4-FFF2-40B4-BE49-F238E27FC236}">
                <a16:creationId xmlns:a16="http://schemas.microsoft.com/office/drawing/2014/main" id="{AE0E8ACC-BBF1-2932-0DF9-A4A88F716A76}"/>
              </a:ext>
            </a:extLst>
          </p:cNvPr>
          <p:cNvGrpSpPr/>
          <p:nvPr/>
        </p:nvGrpSpPr>
        <p:grpSpPr>
          <a:xfrm>
            <a:off x="2094703" y="1347169"/>
            <a:ext cx="8871311" cy="915573"/>
            <a:chOff x="2094703" y="1347169"/>
            <a:chExt cx="8871311" cy="915573"/>
          </a:xfrm>
        </p:grpSpPr>
        <p:sp>
          <p:nvSpPr>
            <p:cNvPr id="7" name="Textfeld 6">
              <a:extLst>
                <a:ext uri="{FF2B5EF4-FFF2-40B4-BE49-F238E27FC236}">
                  <a16:creationId xmlns:a16="http://schemas.microsoft.com/office/drawing/2014/main" id="{CC7ED957-D4E2-0DE6-FDF8-048A9F093E51}"/>
                </a:ext>
              </a:extLst>
            </p:cNvPr>
            <p:cNvSpPr txBox="1"/>
            <p:nvPr/>
          </p:nvSpPr>
          <p:spPr>
            <a:xfrm>
              <a:off x="7994706" y="1620297"/>
              <a:ext cx="28475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dirty="0">
                  <a:solidFill>
                    <a:schemeClr val="bg2">
                      <a:lumMod val="25000"/>
                      <a:lumOff val="75000"/>
                    </a:schemeClr>
                  </a:solidFill>
                </a:rPr>
                <a:t>Key Performance  </a:t>
              </a:r>
              <a:r>
                <a:rPr lang="de-DE" dirty="0" err="1">
                  <a:solidFill>
                    <a:schemeClr val="bg2">
                      <a:lumMod val="25000"/>
                      <a:lumOff val="75000"/>
                    </a:schemeClr>
                  </a:solidFill>
                </a:rPr>
                <a:t>Indicators</a:t>
              </a:r>
              <a:endParaRPr lang="de-DE">
                <a:solidFill>
                  <a:schemeClr val="bg2">
                    <a:lumMod val="25000"/>
                    <a:lumOff val="75000"/>
                  </a:schemeClr>
                </a:solidFill>
              </a:endParaRPr>
            </a:p>
          </p:txBody>
        </p:sp>
        <p:sp>
          <p:nvSpPr>
            <p:cNvPr id="12" name="Rechteck 11">
              <a:extLst>
                <a:ext uri="{FF2B5EF4-FFF2-40B4-BE49-F238E27FC236}">
                  <a16:creationId xmlns:a16="http://schemas.microsoft.com/office/drawing/2014/main" id="{51910063-10D6-773E-A440-8D8F76D4ED73}"/>
                </a:ext>
              </a:extLst>
            </p:cNvPr>
            <p:cNvSpPr/>
            <p:nvPr/>
          </p:nvSpPr>
          <p:spPr>
            <a:xfrm>
              <a:off x="2094703" y="1347169"/>
              <a:ext cx="8871311" cy="915573"/>
            </a:xfrm>
            <a:prstGeom prst="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20520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de-CH" dirty="0"/>
              <a:t>B</a:t>
            </a:r>
            <a:r>
              <a:rPr lang="en-US" dirty="0" err="1"/>
              <a:t>usiness</a:t>
            </a:r>
            <a:r>
              <a:rPr lang="en-US" dirty="0"/>
              <a:t> Opportunity</a:t>
            </a:r>
          </a:p>
        </p:txBody>
      </p:sp>
      <p:sp>
        <p:nvSpPr>
          <p:cNvPr id="14" name="Content Placeholder 13"/>
          <p:cNvSpPr>
            <a:spLocks noGrp="1"/>
          </p:cNvSpPr>
          <p:nvPr>
            <p:ph idx="1"/>
          </p:nvPr>
        </p:nvSpPr>
        <p:spPr>
          <a:xfrm>
            <a:off x="1629916" y="2060848"/>
            <a:ext cx="5832648" cy="4114801"/>
          </a:xfrm>
        </p:spPr>
        <p:txBody>
          <a:bodyPr/>
          <a:lstStyle/>
          <a:p>
            <a:r>
              <a:rPr lang="en-US" dirty="0"/>
              <a:t>Automation of the analysis and compression of annual reports</a:t>
            </a:r>
          </a:p>
          <a:p>
            <a:pPr marL="0" indent="0">
              <a:buNone/>
            </a:pPr>
            <a:endParaRPr lang="en-US" dirty="0"/>
          </a:p>
          <a:p>
            <a:r>
              <a:rPr lang="en-US" dirty="0"/>
              <a:t>Performance improvement</a:t>
            </a:r>
          </a:p>
          <a:p>
            <a:endParaRPr lang="en-US" dirty="0"/>
          </a:p>
        </p:txBody>
      </p:sp>
      <p:sp>
        <p:nvSpPr>
          <p:cNvPr id="4" name="Google Shape;321;p37">
            <a:extLst>
              <a:ext uri="{FF2B5EF4-FFF2-40B4-BE49-F238E27FC236}">
                <a16:creationId xmlns:a16="http://schemas.microsoft.com/office/drawing/2014/main" id="{69536E12-3E58-6233-A3CA-DEE79E76E86F}"/>
              </a:ext>
            </a:extLst>
          </p:cNvPr>
          <p:cNvSpPr/>
          <p:nvPr/>
        </p:nvSpPr>
        <p:spPr>
          <a:xfrm>
            <a:off x="10573450" y="713423"/>
            <a:ext cx="933607" cy="933643"/>
          </a:xfrm>
          <a:prstGeom prst="ellipse">
            <a:avLst/>
          </a:prstGeom>
          <a:solidFill>
            <a:schemeClr val="bg2">
              <a:lumMod val="50000"/>
              <a:lumOff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a:spcBef>
                <a:spcPts val="0"/>
              </a:spcBef>
              <a:spcAft>
                <a:spcPts val="0"/>
              </a:spcAft>
              <a:buNone/>
            </a:pPr>
            <a:r>
              <a:rPr lang="de-DE" dirty="0" err="1">
                <a:solidFill>
                  <a:schemeClr val="tx1">
                    <a:lumMod val="95000"/>
                  </a:schemeClr>
                </a:solidFill>
              </a:rPr>
              <a:t>What</a:t>
            </a:r>
            <a:endParaRPr lang="de-DE" dirty="0" err="1"/>
          </a:p>
        </p:txBody>
      </p:sp>
    </p:spTree>
    <p:extLst>
      <p:ext uri="{BB962C8B-B14F-4D97-AF65-F5344CB8AC3E}">
        <p14:creationId xmlns:p14="http://schemas.microsoft.com/office/powerpoint/2010/main" val="254426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Google Shape;871;p62">
            <a:extLst>
              <a:ext uri="{FF2B5EF4-FFF2-40B4-BE49-F238E27FC236}">
                <a16:creationId xmlns:a16="http://schemas.microsoft.com/office/drawing/2014/main" id="{172EF049-B5F3-47E4-AEB9-D0FEA359B84A}"/>
              </a:ext>
            </a:extLst>
          </p:cNvPr>
          <p:cNvGraphicFramePr/>
          <p:nvPr>
            <p:extLst>
              <p:ext uri="{D42A27DB-BD31-4B8C-83A1-F6EECF244321}">
                <p14:modId xmlns:p14="http://schemas.microsoft.com/office/powerpoint/2010/main" val="3158089319"/>
              </p:ext>
            </p:extLst>
          </p:nvPr>
        </p:nvGraphicFramePr>
        <p:xfrm>
          <a:off x="1989956" y="3501008"/>
          <a:ext cx="7963356" cy="1527775"/>
        </p:xfrm>
        <a:graphic>
          <a:graphicData uri="http://schemas.openxmlformats.org/drawingml/2006/table">
            <a:tbl>
              <a:tblPr>
                <a:noFill/>
              </a:tblPr>
              <a:tblGrid>
                <a:gridCol w="1990839">
                  <a:extLst>
                    <a:ext uri="{9D8B030D-6E8A-4147-A177-3AD203B41FA5}">
                      <a16:colId xmlns:a16="http://schemas.microsoft.com/office/drawing/2014/main" val="20000"/>
                    </a:ext>
                  </a:extLst>
                </a:gridCol>
                <a:gridCol w="1990839">
                  <a:extLst>
                    <a:ext uri="{9D8B030D-6E8A-4147-A177-3AD203B41FA5}">
                      <a16:colId xmlns:a16="http://schemas.microsoft.com/office/drawing/2014/main" val="20001"/>
                    </a:ext>
                  </a:extLst>
                </a:gridCol>
                <a:gridCol w="1990839">
                  <a:extLst>
                    <a:ext uri="{9D8B030D-6E8A-4147-A177-3AD203B41FA5}">
                      <a16:colId xmlns:a16="http://schemas.microsoft.com/office/drawing/2014/main" val="20002"/>
                    </a:ext>
                  </a:extLst>
                </a:gridCol>
                <a:gridCol w="1990839">
                  <a:extLst>
                    <a:ext uri="{9D8B030D-6E8A-4147-A177-3AD203B41FA5}">
                      <a16:colId xmlns:a16="http://schemas.microsoft.com/office/drawing/2014/main" val="20003"/>
                    </a:ext>
                  </a:extLst>
                </a:gridCol>
              </a:tblGrid>
              <a:tr h="491475">
                <a:tc>
                  <a:txBody>
                    <a:bodyPr/>
                    <a:lstStyle/>
                    <a:p>
                      <a:pPr marL="0" lvl="0" indent="0" algn="ctr" rtl="0">
                        <a:spcBef>
                          <a:spcPts val="0"/>
                        </a:spcBef>
                        <a:spcAft>
                          <a:spcPts val="0"/>
                        </a:spcAft>
                        <a:buNone/>
                      </a:pPr>
                      <a:r>
                        <a:rPr lang="en" sz="1800" dirty="0">
                          <a:solidFill>
                            <a:schemeClr val="lt1"/>
                          </a:solidFill>
                          <a:latin typeface="Poppins SemiBold"/>
                          <a:ea typeface="Poppins SemiBold"/>
                          <a:cs typeface="Poppins SemiBold"/>
                          <a:sym typeface="Poppins SemiBold"/>
                        </a:rPr>
                        <a:t>Data Collection</a:t>
                      </a:r>
                      <a:endParaRPr sz="1800" dirty="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FFFFFF">
                        <a:alpha val="20540"/>
                      </a:srgbClr>
                    </a:solidFill>
                  </a:tcPr>
                </a:tc>
                <a:tc>
                  <a:txBody>
                    <a:bodyPr/>
                    <a:lstStyle/>
                    <a:p>
                      <a:pPr marL="0" lvl="0" indent="0" algn="ctr" rtl="0">
                        <a:spcBef>
                          <a:spcPts val="0"/>
                        </a:spcBef>
                        <a:spcAft>
                          <a:spcPts val="0"/>
                        </a:spcAft>
                        <a:buNone/>
                      </a:pPr>
                      <a:r>
                        <a:rPr lang="en" sz="1800" dirty="0">
                          <a:solidFill>
                            <a:schemeClr val="lt1"/>
                          </a:solidFill>
                          <a:latin typeface="Poppins SemiBold"/>
                          <a:ea typeface="Poppins SemiBold"/>
                          <a:cs typeface="Poppins SemiBold"/>
                          <a:sym typeface="Poppins SemiBold"/>
                        </a:rPr>
                        <a:t>Monetization</a:t>
                      </a:r>
                      <a:endParaRPr sz="1800" dirty="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FFFFFF">
                        <a:alpha val="20540"/>
                      </a:srgbClr>
                    </a:solidFill>
                  </a:tcPr>
                </a:tc>
                <a:tc>
                  <a:txBody>
                    <a:bodyPr/>
                    <a:lstStyle/>
                    <a:p>
                      <a:pPr marL="0" lvl="0" indent="0" algn="ctr" rtl="0">
                        <a:spcBef>
                          <a:spcPts val="0"/>
                        </a:spcBef>
                        <a:spcAft>
                          <a:spcPts val="0"/>
                        </a:spcAft>
                        <a:buNone/>
                      </a:pPr>
                      <a:r>
                        <a:rPr lang="en" sz="1800" dirty="0">
                          <a:solidFill>
                            <a:schemeClr val="lt1"/>
                          </a:solidFill>
                          <a:latin typeface="Poppins SemiBold"/>
                          <a:ea typeface="Poppins SemiBold"/>
                          <a:cs typeface="Poppins SemiBold"/>
                          <a:sym typeface="Poppins SemiBold"/>
                        </a:rPr>
                        <a:t>Assessment</a:t>
                      </a:r>
                      <a:endParaRPr sz="1800" dirty="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FFFFFF">
                        <a:alpha val="20540"/>
                      </a:srgbClr>
                    </a:solidFill>
                  </a:tcPr>
                </a:tc>
                <a:tc>
                  <a:txBody>
                    <a:bodyPr/>
                    <a:lstStyle/>
                    <a:p>
                      <a:pPr marL="0" lvl="0" indent="0" algn="ctr" rtl="0">
                        <a:spcBef>
                          <a:spcPts val="0"/>
                        </a:spcBef>
                        <a:spcAft>
                          <a:spcPts val="0"/>
                        </a:spcAft>
                        <a:buNone/>
                      </a:pPr>
                      <a:r>
                        <a:rPr lang="en" sz="1800">
                          <a:solidFill>
                            <a:schemeClr val="lt1"/>
                          </a:solidFill>
                          <a:latin typeface="Poppins SemiBold"/>
                          <a:ea typeface="Poppins SemiBold"/>
                          <a:cs typeface="Poppins SemiBold"/>
                          <a:sym typeface="Poppins SemiBold"/>
                        </a:rPr>
                        <a:t>Technology</a:t>
                      </a:r>
                      <a:endParaRPr sz="180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FFFFFF">
                        <a:alpha val="20540"/>
                      </a:srgbClr>
                    </a:solidFill>
                  </a:tcPr>
                </a:tc>
                <a:extLst>
                  <a:ext uri="{0D108BD9-81ED-4DB2-BD59-A6C34878D82A}">
                    <a16:rowId xmlns:a16="http://schemas.microsoft.com/office/drawing/2014/main" val="10000"/>
                  </a:ext>
                </a:extLst>
              </a:tr>
              <a:tr h="1036300">
                <a:tc>
                  <a:txBody>
                    <a:bodyPr/>
                    <a:lstStyle/>
                    <a:p>
                      <a:pPr marL="0" lvl="0" indent="0" algn="ctr" rtl="0">
                        <a:spcBef>
                          <a:spcPts val="0"/>
                        </a:spcBef>
                        <a:spcAft>
                          <a:spcPts val="0"/>
                        </a:spcAft>
                        <a:buNone/>
                      </a:pPr>
                      <a:endParaRPr dirty="0">
                        <a:solidFill>
                          <a:schemeClr val="lt1"/>
                        </a:solidFill>
                        <a:latin typeface="Poppins"/>
                        <a:ea typeface="Poppins"/>
                        <a:cs typeface="Poppins"/>
                        <a:sym typeface="Poppins"/>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lt1"/>
                        </a:solidFill>
                        <a:latin typeface="Poppins"/>
                        <a:ea typeface="Poppins"/>
                        <a:cs typeface="Poppins"/>
                        <a:sym typeface="Poppins"/>
                      </a:endParaRPr>
                    </a:p>
                  </a:txBody>
                  <a:tcPr marL="91425" marR="91425" marT="91425" marB="91425">
                    <a:lnL w="9525" cap="flat" cmpd="sng">
                      <a:solidFill>
                        <a:schemeClr val="lt1"/>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6" name="Google Shape;872;p62">
            <a:extLst>
              <a:ext uri="{FF2B5EF4-FFF2-40B4-BE49-F238E27FC236}">
                <a16:creationId xmlns:a16="http://schemas.microsoft.com/office/drawing/2014/main" id="{D5853A90-5B2B-449B-BAED-1D94365E9B45}"/>
              </a:ext>
            </a:extLst>
          </p:cNvPr>
          <p:cNvSpPr/>
          <p:nvPr/>
        </p:nvSpPr>
        <p:spPr>
          <a:xfrm>
            <a:off x="2756051" y="2409481"/>
            <a:ext cx="884700" cy="88500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73;p62">
            <a:extLst>
              <a:ext uri="{FF2B5EF4-FFF2-40B4-BE49-F238E27FC236}">
                <a16:creationId xmlns:a16="http://schemas.microsoft.com/office/drawing/2014/main" id="{28BD9F4C-FCAC-4293-94E9-7B2BDD422754}"/>
              </a:ext>
            </a:extLst>
          </p:cNvPr>
          <p:cNvSpPr/>
          <p:nvPr/>
        </p:nvSpPr>
        <p:spPr>
          <a:xfrm>
            <a:off x="4687432" y="2409481"/>
            <a:ext cx="884700" cy="88500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74;p62">
            <a:extLst>
              <a:ext uri="{FF2B5EF4-FFF2-40B4-BE49-F238E27FC236}">
                <a16:creationId xmlns:a16="http://schemas.microsoft.com/office/drawing/2014/main" id="{B2E3CF2D-78B4-4D30-A7B5-3423F0734580}"/>
              </a:ext>
            </a:extLst>
          </p:cNvPr>
          <p:cNvSpPr/>
          <p:nvPr/>
        </p:nvSpPr>
        <p:spPr>
          <a:xfrm>
            <a:off x="6616542" y="2388897"/>
            <a:ext cx="884700" cy="88500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75;p62">
            <a:extLst>
              <a:ext uri="{FF2B5EF4-FFF2-40B4-BE49-F238E27FC236}">
                <a16:creationId xmlns:a16="http://schemas.microsoft.com/office/drawing/2014/main" id="{637552E6-E8E7-4D54-A4EB-D3FF6639A2B3}"/>
              </a:ext>
            </a:extLst>
          </p:cNvPr>
          <p:cNvSpPr/>
          <p:nvPr/>
        </p:nvSpPr>
        <p:spPr>
          <a:xfrm>
            <a:off x="8547923" y="2409481"/>
            <a:ext cx="884700" cy="88500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879;p62">
            <a:extLst>
              <a:ext uri="{FF2B5EF4-FFF2-40B4-BE49-F238E27FC236}">
                <a16:creationId xmlns:a16="http://schemas.microsoft.com/office/drawing/2014/main" id="{3A683868-A3A8-4D3F-9C0F-E743222029E4}"/>
              </a:ext>
            </a:extLst>
          </p:cNvPr>
          <p:cNvGrpSpPr/>
          <p:nvPr/>
        </p:nvGrpSpPr>
        <p:grpSpPr>
          <a:xfrm>
            <a:off x="4913770" y="2637101"/>
            <a:ext cx="429779" cy="429761"/>
            <a:chOff x="3462500" y="2065526"/>
            <a:chExt cx="350325" cy="349541"/>
          </a:xfrm>
          <a:solidFill>
            <a:schemeClr val="tx1"/>
          </a:solidFill>
        </p:grpSpPr>
        <p:sp>
          <p:nvSpPr>
            <p:cNvPr id="24" name="Google Shape;880;p62">
              <a:extLst>
                <a:ext uri="{FF2B5EF4-FFF2-40B4-BE49-F238E27FC236}">
                  <a16:creationId xmlns:a16="http://schemas.microsoft.com/office/drawing/2014/main" id="{9B607A04-1D8F-4E70-ACDE-D9D2ED7FEA0E}"/>
                </a:ext>
              </a:extLst>
            </p:cNvPr>
            <p:cNvSpPr/>
            <p:nvPr/>
          </p:nvSpPr>
          <p:spPr>
            <a:xfrm>
              <a:off x="3462500" y="2107283"/>
              <a:ext cx="245928" cy="307783"/>
            </a:xfrm>
            <a:custGeom>
              <a:avLst/>
              <a:gdLst/>
              <a:ahLst/>
              <a:cxnLst/>
              <a:rect l="l" t="t" r="r" b="b"/>
              <a:pathLst>
                <a:path w="7574" h="9479" extrusionOk="0">
                  <a:moveTo>
                    <a:pt x="310" y="1"/>
                  </a:moveTo>
                  <a:cubicBezTo>
                    <a:pt x="143" y="1"/>
                    <a:pt x="0" y="143"/>
                    <a:pt x="0" y="310"/>
                  </a:cubicBezTo>
                  <a:lnTo>
                    <a:pt x="0" y="9169"/>
                  </a:lnTo>
                  <a:cubicBezTo>
                    <a:pt x="0" y="9336"/>
                    <a:pt x="143" y="9479"/>
                    <a:pt x="310" y="9479"/>
                  </a:cubicBezTo>
                  <a:lnTo>
                    <a:pt x="7264" y="9479"/>
                  </a:lnTo>
                  <a:cubicBezTo>
                    <a:pt x="7430" y="9479"/>
                    <a:pt x="7573" y="9336"/>
                    <a:pt x="7573" y="9169"/>
                  </a:cubicBezTo>
                  <a:lnTo>
                    <a:pt x="7573" y="8860"/>
                  </a:lnTo>
                  <a:lnTo>
                    <a:pt x="1572" y="8860"/>
                  </a:lnTo>
                  <a:cubicBezTo>
                    <a:pt x="1048" y="8860"/>
                    <a:pt x="619" y="8431"/>
                    <a:pt x="619" y="7907"/>
                  </a:cubicBezTo>
                  <a:lnTo>
                    <a:pt x="61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81;p62">
              <a:extLst>
                <a:ext uri="{FF2B5EF4-FFF2-40B4-BE49-F238E27FC236}">
                  <a16:creationId xmlns:a16="http://schemas.microsoft.com/office/drawing/2014/main" id="{2A2ACD79-4F73-449C-AAB4-25AC120C0D3A}"/>
                </a:ext>
              </a:extLst>
            </p:cNvPr>
            <p:cNvSpPr/>
            <p:nvPr/>
          </p:nvSpPr>
          <p:spPr>
            <a:xfrm>
              <a:off x="3688304" y="2070948"/>
              <a:ext cx="54907" cy="56465"/>
            </a:xfrm>
            <a:custGeom>
              <a:avLst/>
              <a:gdLst/>
              <a:ahLst/>
              <a:cxnLst/>
              <a:rect l="l" t="t" r="r" b="b"/>
              <a:pathLst>
                <a:path w="1691" h="1739" extrusionOk="0">
                  <a:moveTo>
                    <a:pt x="0" y="0"/>
                  </a:moveTo>
                  <a:lnTo>
                    <a:pt x="0" y="1739"/>
                  </a:lnTo>
                  <a:lnTo>
                    <a:pt x="1691" y="1739"/>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82;p62">
              <a:extLst>
                <a:ext uri="{FF2B5EF4-FFF2-40B4-BE49-F238E27FC236}">
                  <a16:creationId xmlns:a16="http://schemas.microsoft.com/office/drawing/2014/main" id="{49C093FF-8B02-4A71-8D15-6EFD7B17CC2C}"/>
                </a:ext>
              </a:extLst>
            </p:cNvPr>
            <p:cNvSpPr/>
            <p:nvPr/>
          </p:nvSpPr>
          <p:spPr>
            <a:xfrm>
              <a:off x="3503479" y="2065526"/>
              <a:ext cx="245928" cy="308562"/>
            </a:xfrm>
            <a:custGeom>
              <a:avLst/>
              <a:gdLst/>
              <a:ahLst/>
              <a:cxnLst/>
              <a:rect l="l" t="t" r="r" b="b"/>
              <a:pathLst>
                <a:path w="7574" h="9503" extrusionOk="0">
                  <a:moveTo>
                    <a:pt x="4097" y="1906"/>
                  </a:moveTo>
                  <a:cubicBezTo>
                    <a:pt x="4287" y="1906"/>
                    <a:pt x="4430" y="2049"/>
                    <a:pt x="4430" y="2215"/>
                  </a:cubicBezTo>
                  <a:cubicBezTo>
                    <a:pt x="4430" y="2406"/>
                    <a:pt x="4287" y="2549"/>
                    <a:pt x="4097" y="2549"/>
                  </a:cubicBezTo>
                  <a:lnTo>
                    <a:pt x="1572" y="2549"/>
                  </a:lnTo>
                  <a:cubicBezTo>
                    <a:pt x="1406" y="2549"/>
                    <a:pt x="1263" y="2406"/>
                    <a:pt x="1263" y="2215"/>
                  </a:cubicBezTo>
                  <a:cubicBezTo>
                    <a:pt x="1263" y="2049"/>
                    <a:pt x="1406" y="1906"/>
                    <a:pt x="1572" y="1906"/>
                  </a:cubicBezTo>
                  <a:close/>
                  <a:moveTo>
                    <a:pt x="6002" y="3168"/>
                  </a:moveTo>
                  <a:cubicBezTo>
                    <a:pt x="6168" y="3168"/>
                    <a:pt x="6311" y="3311"/>
                    <a:pt x="6311" y="3478"/>
                  </a:cubicBezTo>
                  <a:cubicBezTo>
                    <a:pt x="6311" y="3668"/>
                    <a:pt x="6168" y="3811"/>
                    <a:pt x="6002" y="3811"/>
                  </a:cubicBezTo>
                  <a:lnTo>
                    <a:pt x="1572" y="3811"/>
                  </a:lnTo>
                  <a:cubicBezTo>
                    <a:pt x="1406" y="3811"/>
                    <a:pt x="1263" y="3668"/>
                    <a:pt x="1263" y="3478"/>
                  </a:cubicBezTo>
                  <a:cubicBezTo>
                    <a:pt x="1263" y="3311"/>
                    <a:pt x="1406" y="3168"/>
                    <a:pt x="1572" y="3168"/>
                  </a:cubicBezTo>
                  <a:close/>
                  <a:moveTo>
                    <a:pt x="6002" y="4430"/>
                  </a:moveTo>
                  <a:cubicBezTo>
                    <a:pt x="6168" y="4430"/>
                    <a:pt x="6311" y="4573"/>
                    <a:pt x="6311" y="4740"/>
                  </a:cubicBezTo>
                  <a:cubicBezTo>
                    <a:pt x="6311" y="4930"/>
                    <a:pt x="6168" y="5073"/>
                    <a:pt x="6002" y="5073"/>
                  </a:cubicBezTo>
                  <a:lnTo>
                    <a:pt x="1572" y="5073"/>
                  </a:lnTo>
                  <a:cubicBezTo>
                    <a:pt x="1406" y="5073"/>
                    <a:pt x="1263" y="4930"/>
                    <a:pt x="1263" y="4740"/>
                  </a:cubicBezTo>
                  <a:cubicBezTo>
                    <a:pt x="1263" y="4573"/>
                    <a:pt x="1406" y="4430"/>
                    <a:pt x="1572" y="4430"/>
                  </a:cubicBezTo>
                  <a:close/>
                  <a:moveTo>
                    <a:pt x="2834" y="5692"/>
                  </a:moveTo>
                  <a:cubicBezTo>
                    <a:pt x="3025" y="5692"/>
                    <a:pt x="3168" y="5835"/>
                    <a:pt x="3168" y="6026"/>
                  </a:cubicBezTo>
                  <a:cubicBezTo>
                    <a:pt x="3168" y="6192"/>
                    <a:pt x="3025" y="6335"/>
                    <a:pt x="2834" y="6335"/>
                  </a:cubicBezTo>
                  <a:lnTo>
                    <a:pt x="1572" y="6335"/>
                  </a:lnTo>
                  <a:cubicBezTo>
                    <a:pt x="1406" y="6335"/>
                    <a:pt x="1263" y="6192"/>
                    <a:pt x="1263" y="6026"/>
                  </a:cubicBezTo>
                  <a:cubicBezTo>
                    <a:pt x="1263" y="5835"/>
                    <a:pt x="1406" y="5692"/>
                    <a:pt x="1572" y="5692"/>
                  </a:cubicBezTo>
                  <a:close/>
                  <a:moveTo>
                    <a:pt x="310" y="1"/>
                  </a:moveTo>
                  <a:cubicBezTo>
                    <a:pt x="143" y="1"/>
                    <a:pt x="0" y="144"/>
                    <a:pt x="0" y="310"/>
                  </a:cubicBezTo>
                  <a:lnTo>
                    <a:pt x="0" y="9193"/>
                  </a:lnTo>
                  <a:cubicBezTo>
                    <a:pt x="0" y="9360"/>
                    <a:pt x="143" y="9503"/>
                    <a:pt x="310" y="9503"/>
                  </a:cubicBezTo>
                  <a:lnTo>
                    <a:pt x="7264" y="9503"/>
                  </a:lnTo>
                  <a:cubicBezTo>
                    <a:pt x="7431" y="9503"/>
                    <a:pt x="7573" y="9360"/>
                    <a:pt x="7573" y="9193"/>
                  </a:cubicBezTo>
                  <a:lnTo>
                    <a:pt x="7573" y="8550"/>
                  </a:lnTo>
                  <a:lnTo>
                    <a:pt x="4525" y="8550"/>
                  </a:lnTo>
                  <a:cubicBezTo>
                    <a:pt x="4382" y="8550"/>
                    <a:pt x="4263" y="8526"/>
                    <a:pt x="4144" y="8479"/>
                  </a:cubicBezTo>
                  <a:cubicBezTo>
                    <a:pt x="4077" y="8456"/>
                    <a:pt x="3107" y="8140"/>
                    <a:pt x="3048" y="8121"/>
                  </a:cubicBezTo>
                  <a:lnTo>
                    <a:pt x="3048" y="8121"/>
                  </a:lnTo>
                  <a:cubicBezTo>
                    <a:pt x="2715" y="7954"/>
                    <a:pt x="2525" y="7645"/>
                    <a:pt x="2525" y="7288"/>
                  </a:cubicBezTo>
                  <a:cubicBezTo>
                    <a:pt x="2525" y="6907"/>
                    <a:pt x="2715" y="6597"/>
                    <a:pt x="3049" y="6431"/>
                  </a:cubicBezTo>
                  <a:cubicBezTo>
                    <a:pt x="3116" y="6408"/>
                    <a:pt x="4093" y="6089"/>
                    <a:pt x="4145" y="6073"/>
                  </a:cubicBezTo>
                  <a:lnTo>
                    <a:pt x="4145" y="6073"/>
                  </a:lnTo>
                  <a:cubicBezTo>
                    <a:pt x="4145" y="6073"/>
                    <a:pt x="4145" y="6073"/>
                    <a:pt x="4144" y="6073"/>
                  </a:cubicBezTo>
                  <a:cubicBezTo>
                    <a:pt x="4146" y="6073"/>
                    <a:pt x="4148" y="6072"/>
                    <a:pt x="4148" y="6072"/>
                  </a:cubicBezTo>
                  <a:lnTo>
                    <a:pt x="4148" y="6072"/>
                  </a:lnTo>
                  <a:cubicBezTo>
                    <a:pt x="4148" y="6072"/>
                    <a:pt x="4147" y="6072"/>
                    <a:pt x="4145" y="6073"/>
                  </a:cubicBezTo>
                  <a:lnTo>
                    <a:pt x="4145" y="6073"/>
                  </a:lnTo>
                  <a:cubicBezTo>
                    <a:pt x="4264" y="6026"/>
                    <a:pt x="4383" y="6026"/>
                    <a:pt x="4525" y="6026"/>
                  </a:cubicBezTo>
                  <a:lnTo>
                    <a:pt x="7573" y="6026"/>
                  </a:lnTo>
                  <a:lnTo>
                    <a:pt x="7573" y="2549"/>
                  </a:lnTo>
                  <a:lnTo>
                    <a:pt x="5359" y="2549"/>
                  </a:lnTo>
                  <a:cubicBezTo>
                    <a:pt x="5192" y="2549"/>
                    <a:pt x="5049" y="2406"/>
                    <a:pt x="5049" y="2215"/>
                  </a:cubicBezTo>
                  <a:lnTo>
                    <a:pt x="50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83;p62">
              <a:extLst>
                <a:ext uri="{FF2B5EF4-FFF2-40B4-BE49-F238E27FC236}">
                  <a16:creationId xmlns:a16="http://schemas.microsoft.com/office/drawing/2014/main" id="{4F371057-C0D9-41E9-BFD2-FB1782D2455B}"/>
                </a:ext>
              </a:extLst>
            </p:cNvPr>
            <p:cNvSpPr/>
            <p:nvPr/>
          </p:nvSpPr>
          <p:spPr>
            <a:xfrm>
              <a:off x="3604009" y="2282043"/>
              <a:ext cx="43315" cy="39484"/>
            </a:xfrm>
            <a:custGeom>
              <a:avLst/>
              <a:gdLst/>
              <a:ahLst/>
              <a:cxnLst/>
              <a:rect l="l" t="t" r="r" b="b"/>
              <a:pathLst>
                <a:path w="1334" h="1216" extrusionOk="0">
                  <a:moveTo>
                    <a:pt x="1239" y="1"/>
                  </a:moveTo>
                  <a:lnTo>
                    <a:pt x="239" y="334"/>
                  </a:lnTo>
                  <a:cubicBezTo>
                    <a:pt x="0" y="453"/>
                    <a:pt x="0" y="787"/>
                    <a:pt x="239" y="882"/>
                  </a:cubicBezTo>
                  <a:lnTo>
                    <a:pt x="1239" y="1215"/>
                  </a:lnTo>
                  <a:lnTo>
                    <a:pt x="1334" y="1215"/>
                  </a:lnTo>
                  <a:lnTo>
                    <a:pt x="13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84;p62">
              <a:extLst>
                <a:ext uri="{FF2B5EF4-FFF2-40B4-BE49-F238E27FC236}">
                  <a16:creationId xmlns:a16="http://schemas.microsoft.com/office/drawing/2014/main" id="{0EB659B1-6685-4A79-9032-996CD7BE18CE}"/>
                </a:ext>
              </a:extLst>
            </p:cNvPr>
            <p:cNvSpPr/>
            <p:nvPr/>
          </p:nvSpPr>
          <p:spPr>
            <a:xfrm>
              <a:off x="3667425" y="2281263"/>
              <a:ext cx="145401" cy="41010"/>
            </a:xfrm>
            <a:custGeom>
              <a:avLst/>
              <a:gdLst/>
              <a:ahLst/>
              <a:cxnLst/>
              <a:rect l="l" t="t" r="r" b="b"/>
              <a:pathLst>
                <a:path w="4478" h="1263" extrusionOk="0">
                  <a:moveTo>
                    <a:pt x="0" y="1"/>
                  </a:moveTo>
                  <a:lnTo>
                    <a:pt x="0" y="1263"/>
                  </a:lnTo>
                  <a:lnTo>
                    <a:pt x="4144" y="1263"/>
                  </a:lnTo>
                  <a:cubicBezTo>
                    <a:pt x="4334" y="1263"/>
                    <a:pt x="4477" y="1120"/>
                    <a:pt x="4477" y="953"/>
                  </a:cubicBezTo>
                  <a:lnTo>
                    <a:pt x="4477" y="310"/>
                  </a:lnTo>
                  <a:cubicBezTo>
                    <a:pt x="4477" y="144"/>
                    <a:pt x="4334" y="1"/>
                    <a:pt x="41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885;p62">
            <a:extLst>
              <a:ext uri="{FF2B5EF4-FFF2-40B4-BE49-F238E27FC236}">
                <a16:creationId xmlns:a16="http://schemas.microsoft.com/office/drawing/2014/main" id="{886F9417-7172-469E-A0CF-509A22461B2A}"/>
              </a:ext>
            </a:extLst>
          </p:cNvPr>
          <p:cNvGrpSpPr/>
          <p:nvPr/>
        </p:nvGrpSpPr>
        <p:grpSpPr>
          <a:xfrm>
            <a:off x="6845144" y="2637084"/>
            <a:ext cx="429770" cy="429772"/>
            <a:chOff x="2162619" y="2065526"/>
            <a:chExt cx="349549" cy="349550"/>
          </a:xfrm>
        </p:grpSpPr>
        <p:sp>
          <p:nvSpPr>
            <p:cNvPr id="30" name="Google Shape;886;p62">
              <a:extLst>
                <a:ext uri="{FF2B5EF4-FFF2-40B4-BE49-F238E27FC236}">
                  <a16:creationId xmlns:a16="http://schemas.microsoft.com/office/drawing/2014/main" id="{EAC89C0C-D721-4B70-B815-C6FFDA064FF7}"/>
                </a:ext>
              </a:extLst>
            </p:cNvPr>
            <p:cNvSpPr/>
            <p:nvPr/>
          </p:nvSpPr>
          <p:spPr>
            <a:xfrm>
              <a:off x="2245355" y="2374066"/>
              <a:ext cx="184072" cy="41010"/>
            </a:xfrm>
            <a:custGeom>
              <a:avLst/>
              <a:gdLst/>
              <a:ahLst/>
              <a:cxnLst/>
              <a:rect l="l" t="t" r="r" b="b"/>
              <a:pathLst>
                <a:path w="5669" h="1263" extrusionOk="0">
                  <a:moveTo>
                    <a:pt x="1262" y="1"/>
                  </a:moveTo>
                  <a:lnTo>
                    <a:pt x="1262" y="644"/>
                  </a:lnTo>
                  <a:lnTo>
                    <a:pt x="310" y="644"/>
                  </a:lnTo>
                  <a:cubicBezTo>
                    <a:pt x="143" y="644"/>
                    <a:pt x="0" y="786"/>
                    <a:pt x="0" y="953"/>
                  </a:cubicBezTo>
                  <a:cubicBezTo>
                    <a:pt x="0" y="1120"/>
                    <a:pt x="143" y="1263"/>
                    <a:pt x="310" y="1263"/>
                  </a:cubicBezTo>
                  <a:lnTo>
                    <a:pt x="5359" y="1263"/>
                  </a:lnTo>
                  <a:cubicBezTo>
                    <a:pt x="5525" y="1263"/>
                    <a:pt x="5668" y="1120"/>
                    <a:pt x="5668" y="953"/>
                  </a:cubicBezTo>
                  <a:cubicBezTo>
                    <a:pt x="5668" y="786"/>
                    <a:pt x="5525" y="644"/>
                    <a:pt x="5359" y="644"/>
                  </a:cubicBezTo>
                  <a:lnTo>
                    <a:pt x="4406" y="644"/>
                  </a:lnTo>
                  <a:lnTo>
                    <a:pt x="44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87;p62">
              <a:extLst>
                <a:ext uri="{FF2B5EF4-FFF2-40B4-BE49-F238E27FC236}">
                  <a16:creationId xmlns:a16="http://schemas.microsoft.com/office/drawing/2014/main" id="{EC6C8FC0-A7B3-4002-A4D3-73DAE41333E8}"/>
                </a:ext>
              </a:extLst>
            </p:cNvPr>
            <p:cNvSpPr/>
            <p:nvPr/>
          </p:nvSpPr>
          <p:spPr>
            <a:xfrm>
              <a:off x="2245355" y="2065526"/>
              <a:ext cx="184072" cy="225829"/>
            </a:xfrm>
            <a:custGeom>
              <a:avLst/>
              <a:gdLst/>
              <a:ahLst/>
              <a:cxnLst/>
              <a:rect l="l" t="t" r="r" b="b"/>
              <a:pathLst>
                <a:path w="5669" h="6955" extrusionOk="0">
                  <a:moveTo>
                    <a:pt x="4739" y="1263"/>
                  </a:moveTo>
                  <a:cubicBezTo>
                    <a:pt x="4906" y="1263"/>
                    <a:pt x="5049" y="1406"/>
                    <a:pt x="5049" y="1572"/>
                  </a:cubicBezTo>
                  <a:cubicBezTo>
                    <a:pt x="5049" y="1739"/>
                    <a:pt x="4906" y="1882"/>
                    <a:pt x="4739" y="1882"/>
                  </a:cubicBezTo>
                  <a:lnTo>
                    <a:pt x="3477" y="1882"/>
                  </a:lnTo>
                  <a:cubicBezTo>
                    <a:pt x="3287" y="1882"/>
                    <a:pt x="3144" y="1739"/>
                    <a:pt x="3144" y="1572"/>
                  </a:cubicBezTo>
                  <a:cubicBezTo>
                    <a:pt x="3144" y="1406"/>
                    <a:pt x="3287" y="1263"/>
                    <a:pt x="3477" y="1263"/>
                  </a:cubicBezTo>
                  <a:close/>
                  <a:moveTo>
                    <a:pt x="2522" y="626"/>
                  </a:moveTo>
                  <a:cubicBezTo>
                    <a:pt x="2602" y="626"/>
                    <a:pt x="2679" y="656"/>
                    <a:pt x="2739" y="715"/>
                  </a:cubicBezTo>
                  <a:cubicBezTo>
                    <a:pt x="2858" y="834"/>
                    <a:pt x="2858" y="1048"/>
                    <a:pt x="2739" y="1168"/>
                  </a:cubicBezTo>
                  <a:lnTo>
                    <a:pt x="1786" y="2120"/>
                  </a:lnTo>
                  <a:cubicBezTo>
                    <a:pt x="1739" y="2168"/>
                    <a:pt x="1644" y="2192"/>
                    <a:pt x="1572" y="2192"/>
                  </a:cubicBezTo>
                  <a:cubicBezTo>
                    <a:pt x="1501" y="2192"/>
                    <a:pt x="1405" y="2168"/>
                    <a:pt x="1358" y="2120"/>
                  </a:cubicBezTo>
                  <a:lnTo>
                    <a:pt x="715" y="1477"/>
                  </a:lnTo>
                  <a:cubicBezTo>
                    <a:pt x="596" y="1358"/>
                    <a:pt x="596" y="1144"/>
                    <a:pt x="715" y="1025"/>
                  </a:cubicBezTo>
                  <a:cubicBezTo>
                    <a:pt x="774" y="965"/>
                    <a:pt x="858" y="935"/>
                    <a:pt x="941" y="935"/>
                  </a:cubicBezTo>
                  <a:cubicBezTo>
                    <a:pt x="1024" y="935"/>
                    <a:pt x="1108" y="965"/>
                    <a:pt x="1167" y="1025"/>
                  </a:cubicBezTo>
                  <a:lnTo>
                    <a:pt x="1572" y="1429"/>
                  </a:lnTo>
                  <a:lnTo>
                    <a:pt x="2286" y="715"/>
                  </a:lnTo>
                  <a:cubicBezTo>
                    <a:pt x="2358" y="656"/>
                    <a:pt x="2441" y="626"/>
                    <a:pt x="2522" y="626"/>
                  </a:cubicBezTo>
                  <a:close/>
                  <a:moveTo>
                    <a:pt x="4739" y="3144"/>
                  </a:moveTo>
                  <a:cubicBezTo>
                    <a:pt x="4906" y="3144"/>
                    <a:pt x="5049" y="3287"/>
                    <a:pt x="5049" y="3478"/>
                  </a:cubicBezTo>
                  <a:cubicBezTo>
                    <a:pt x="5049" y="3644"/>
                    <a:pt x="4906" y="3787"/>
                    <a:pt x="4739" y="3787"/>
                  </a:cubicBezTo>
                  <a:lnTo>
                    <a:pt x="3477" y="3787"/>
                  </a:lnTo>
                  <a:cubicBezTo>
                    <a:pt x="3287" y="3787"/>
                    <a:pt x="3144" y="3644"/>
                    <a:pt x="3144" y="3478"/>
                  </a:cubicBezTo>
                  <a:cubicBezTo>
                    <a:pt x="3144" y="3287"/>
                    <a:pt x="3287" y="3144"/>
                    <a:pt x="3477" y="3144"/>
                  </a:cubicBezTo>
                  <a:close/>
                  <a:moveTo>
                    <a:pt x="2522" y="2513"/>
                  </a:moveTo>
                  <a:cubicBezTo>
                    <a:pt x="2602" y="2513"/>
                    <a:pt x="2679" y="2549"/>
                    <a:pt x="2739" y="2620"/>
                  </a:cubicBezTo>
                  <a:cubicBezTo>
                    <a:pt x="2858" y="2739"/>
                    <a:pt x="2858" y="2930"/>
                    <a:pt x="2739" y="3049"/>
                  </a:cubicBezTo>
                  <a:lnTo>
                    <a:pt x="1786" y="4001"/>
                  </a:lnTo>
                  <a:cubicBezTo>
                    <a:pt x="1739" y="4073"/>
                    <a:pt x="1644" y="4097"/>
                    <a:pt x="1572" y="4097"/>
                  </a:cubicBezTo>
                  <a:cubicBezTo>
                    <a:pt x="1501" y="4097"/>
                    <a:pt x="1405" y="4073"/>
                    <a:pt x="1358" y="4001"/>
                  </a:cubicBezTo>
                  <a:lnTo>
                    <a:pt x="715" y="3382"/>
                  </a:lnTo>
                  <a:cubicBezTo>
                    <a:pt x="596" y="3239"/>
                    <a:pt x="596" y="3049"/>
                    <a:pt x="715" y="2930"/>
                  </a:cubicBezTo>
                  <a:cubicBezTo>
                    <a:pt x="774" y="2870"/>
                    <a:pt x="858" y="2840"/>
                    <a:pt x="941" y="2840"/>
                  </a:cubicBezTo>
                  <a:cubicBezTo>
                    <a:pt x="1024" y="2840"/>
                    <a:pt x="1108" y="2870"/>
                    <a:pt x="1167" y="2930"/>
                  </a:cubicBezTo>
                  <a:lnTo>
                    <a:pt x="1572" y="3335"/>
                  </a:lnTo>
                  <a:lnTo>
                    <a:pt x="2286" y="2620"/>
                  </a:lnTo>
                  <a:cubicBezTo>
                    <a:pt x="2358" y="2549"/>
                    <a:pt x="2441" y="2513"/>
                    <a:pt x="2522" y="2513"/>
                  </a:cubicBezTo>
                  <a:close/>
                  <a:moveTo>
                    <a:pt x="4739" y="5049"/>
                  </a:moveTo>
                  <a:cubicBezTo>
                    <a:pt x="4906" y="5049"/>
                    <a:pt x="5049" y="5192"/>
                    <a:pt x="5049" y="5359"/>
                  </a:cubicBezTo>
                  <a:cubicBezTo>
                    <a:pt x="5049" y="5526"/>
                    <a:pt x="4906" y="5668"/>
                    <a:pt x="4739" y="5668"/>
                  </a:cubicBezTo>
                  <a:lnTo>
                    <a:pt x="3477" y="5668"/>
                  </a:lnTo>
                  <a:cubicBezTo>
                    <a:pt x="3287" y="5668"/>
                    <a:pt x="3144" y="5526"/>
                    <a:pt x="3144" y="5359"/>
                  </a:cubicBezTo>
                  <a:cubicBezTo>
                    <a:pt x="3144" y="5192"/>
                    <a:pt x="3287" y="5049"/>
                    <a:pt x="3477" y="5049"/>
                  </a:cubicBezTo>
                  <a:close/>
                  <a:moveTo>
                    <a:pt x="2522" y="4412"/>
                  </a:moveTo>
                  <a:cubicBezTo>
                    <a:pt x="2602" y="4412"/>
                    <a:pt x="2679" y="4442"/>
                    <a:pt x="2739" y="4502"/>
                  </a:cubicBezTo>
                  <a:cubicBezTo>
                    <a:pt x="2858" y="4621"/>
                    <a:pt x="2858" y="4835"/>
                    <a:pt x="2739" y="4954"/>
                  </a:cubicBezTo>
                  <a:lnTo>
                    <a:pt x="1786" y="5907"/>
                  </a:lnTo>
                  <a:cubicBezTo>
                    <a:pt x="1739" y="5954"/>
                    <a:pt x="1644" y="6002"/>
                    <a:pt x="1572" y="6002"/>
                  </a:cubicBezTo>
                  <a:cubicBezTo>
                    <a:pt x="1501" y="6002"/>
                    <a:pt x="1405" y="5954"/>
                    <a:pt x="1358" y="5907"/>
                  </a:cubicBezTo>
                  <a:lnTo>
                    <a:pt x="715" y="5264"/>
                  </a:lnTo>
                  <a:cubicBezTo>
                    <a:pt x="596" y="5145"/>
                    <a:pt x="596" y="4954"/>
                    <a:pt x="715" y="4811"/>
                  </a:cubicBezTo>
                  <a:cubicBezTo>
                    <a:pt x="774" y="4752"/>
                    <a:pt x="858" y="4722"/>
                    <a:pt x="941" y="4722"/>
                  </a:cubicBezTo>
                  <a:cubicBezTo>
                    <a:pt x="1024" y="4722"/>
                    <a:pt x="1108" y="4752"/>
                    <a:pt x="1167" y="4811"/>
                  </a:cubicBezTo>
                  <a:lnTo>
                    <a:pt x="1572" y="5240"/>
                  </a:lnTo>
                  <a:lnTo>
                    <a:pt x="2286" y="4502"/>
                  </a:lnTo>
                  <a:cubicBezTo>
                    <a:pt x="2358" y="4442"/>
                    <a:pt x="2441" y="4412"/>
                    <a:pt x="2522" y="4412"/>
                  </a:cubicBezTo>
                  <a:close/>
                  <a:moveTo>
                    <a:pt x="310" y="1"/>
                  </a:moveTo>
                  <a:cubicBezTo>
                    <a:pt x="143" y="1"/>
                    <a:pt x="0" y="144"/>
                    <a:pt x="0" y="310"/>
                  </a:cubicBezTo>
                  <a:lnTo>
                    <a:pt x="0" y="6954"/>
                  </a:lnTo>
                  <a:lnTo>
                    <a:pt x="5668" y="6954"/>
                  </a:lnTo>
                  <a:lnTo>
                    <a:pt x="5668" y="310"/>
                  </a:lnTo>
                  <a:cubicBezTo>
                    <a:pt x="5668" y="144"/>
                    <a:pt x="5525" y="1"/>
                    <a:pt x="5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88;p62">
              <a:extLst>
                <a:ext uri="{FF2B5EF4-FFF2-40B4-BE49-F238E27FC236}">
                  <a16:creationId xmlns:a16="http://schemas.microsoft.com/office/drawing/2014/main" id="{F226CE39-8563-48D4-B1ED-CF6D1059F63B}"/>
                </a:ext>
              </a:extLst>
            </p:cNvPr>
            <p:cNvSpPr/>
            <p:nvPr/>
          </p:nvSpPr>
          <p:spPr>
            <a:xfrm>
              <a:off x="2450280" y="2106504"/>
              <a:ext cx="61888" cy="184852"/>
            </a:xfrm>
            <a:custGeom>
              <a:avLst/>
              <a:gdLst/>
              <a:ahLst/>
              <a:cxnLst/>
              <a:rect l="l" t="t" r="r" b="b"/>
              <a:pathLst>
                <a:path w="1906" h="5693" extrusionOk="0">
                  <a:moveTo>
                    <a:pt x="0" y="1"/>
                  </a:moveTo>
                  <a:lnTo>
                    <a:pt x="0" y="5692"/>
                  </a:lnTo>
                  <a:lnTo>
                    <a:pt x="1905" y="5692"/>
                  </a:lnTo>
                  <a:lnTo>
                    <a:pt x="1905" y="310"/>
                  </a:lnTo>
                  <a:cubicBezTo>
                    <a:pt x="1905" y="144"/>
                    <a:pt x="1762" y="1"/>
                    <a:pt x="1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89;p62">
              <a:extLst>
                <a:ext uri="{FF2B5EF4-FFF2-40B4-BE49-F238E27FC236}">
                  <a16:creationId xmlns:a16="http://schemas.microsoft.com/office/drawing/2014/main" id="{21BBBA85-35BB-42BA-BB12-2E56AEE129A4}"/>
                </a:ext>
              </a:extLst>
            </p:cNvPr>
            <p:cNvSpPr/>
            <p:nvPr/>
          </p:nvSpPr>
          <p:spPr>
            <a:xfrm>
              <a:off x="2162619" y="2312208"/>
              <a:ext cx="349540" cy="41789"/>
            </a:xfrm>
            <a:custGeom>
              <a:avLst/>
              <a:gdLst/>
              <a:ahLst/>
              <a:cxnLst/>
              <a:rect l="l" t="t" r="r" b="b"/>
              <a:pathLst>
                <a:path w="10765" h="1287" extrusionOk="0">
                  <a:moveTo>
                    <a:pt x="0" y="0"/>
                  </a:moveTo>
                  <a:lnTo>
                    <a:pt x="0" y="977"/>
                  </a:lnTo>
                  <a:cubicBezTo>
                    <a:pt x="0" y="1143"/>
                    <a:pt x="143" y="1286"/>
                    <a:pt x="310" y="1286"/>
                  </a:cubicBezTo>
                  <a:lnTo>
                    <a:pt x="10455" y="1286"/>
                  </a:lnTo>
                  <a:cubicBezTo>
                    <a:pt x="10621" y="1286"/>
                    <a:pt x="10764" y="1143"/>
                    <a:pt x="10764" y="977"/>
                  </a:cubicBezTo>
                  <a:lnTo>
                    <a:pt x="107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90;p62">
              <a:extLst>
                <a:ext uri="{FF2B5EF4-FFF2-40B4-BE49-F238E27FC236}">
                  <a16:creationId xmlns:a16="http://schemas.microsoft.com/office/drawing/2014/main" id="{871B3560-F581-4A22-89E5-7A449D9F5A5F}"/>
                </a:ext>
              </a:extLst>
            </p:cNvPr>
            <p:cNvSpPr/>
            <p:nvPr/>
          </p:nvSpPr>
          <p:spPr>
            <a:xfrm>
              <a:off x="2162619" y="2106504"/>
              <a:ext cx="61888" cy="184852"/>
            </a:xfrm>
            <a:custGeom>
              <a:avLst/>
              <a:gdLst/>
              <a:ahLst/>
              <a:cxnLst/>
              <a:rect l="l" t="t" r="r" b="b"/>
              <a:pathLst>
                <a:path w="1906" h="5693" extrusionOk="0">
                  <a:moveTo>
                    <a:pt x="310" y="1"/>
                  </a:moveTo>
                  <a:cubicBezTo>
                    <a:pt x="143" y="1"/>
                    <a:pt x="0" y="144"/>
                    <a:pt x="0" y="310"/>
                  </a:cubicBezTo>
                  <a:lnTo>
                    <a:pt x="0" y="5692"/>
                  </a:lnTo>
                  <a:lnTo>
                    <a:pt x="1905" y="5692"/>
                  </a:lnTo>
                  <a:lnTo>
                    <a:pt x="1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891;p62">
            <a:extLst>
              <a:ext uri="{FF2B5EF4-FFF2-40B4-BE49-F238E27FC236}">
                <a16:creationId xmlns:a16="http://schemas.microsoft.com/office/drawing/2014/main" id="{D4146F20-942B-499D-9B47-3734ECC46913}"/>
              </a:ext>
            </a:extLst>
          </p:cNvPr>
          <p:cNvGrpSpPr/>
          <p:nvPr/>
        </p:nvGrpSpPr>
        <p:grpSpPr>
          <a:xfrm>
            <a:off x="8813833" y="2637098"/>
            <a:ext cx="352905" cy="429775"/>
            <a:chOff x="7316521" y="3273385"/>
            <a:chExt cx="287686" cy="350322"/>
          </a:xfrm>
          <a:solidFill>
            <a:schemeClr val="tx1"/>
          </a:solidFill>
        </p:grpSpPr>
        <p:sp>
          <p:nvSpPr>
            <p:cNvPr id="36" name="Google Shape;892;p62">
              <a:extLst>
                <a:ext uri="{FF2B5EF4-FFF2-40B4-BE49-F238E27FC236}">
                  <a16:creationId xmlns:a16="http://schemas.microsoft.com/office/drawing/2014/main" id="{0B7476EC-D554-424B-AF40-13A0C05BA907}"/>
                </a:ext>
              </a:extLst>
            </p:cNvPr>
            <p:cNvSpPr/>
            <p:nvPr/>
          </p:nvSpPr>
          <p:spPr>
            <a:xfrm>
              <a:off x="7316521" y="3273385"/>
              <a:ext cx="205730" cy="41789"/>
            </a:xfrm>
            <a:custGeom>
              <a:avLst/>
              <a:gdLst/>
              <a:ahLst/>
              <a:cxnLst/>
              <a:rect l="l" t="t" r="r" b="b"/>
              <a:pathLst>
                <a:path w="6336" h="1287" extrusionOk="0">
                  <a:moveTo>
                    <a:pt x="334" y="1"/>
                  </a:moveTo>
                  <a:cubicBezTo>
                    <a:pt x="144" y="1"/>
                    <a:pt x="1" y="144"/>
                    <a:pt x="1" y="310"/>
                  </a:cubicBezTo>
                  <a:lnTo>
                    <a:pt x="1" y="1287"/>
                  </a:lnTo>
                  <a:lnTo>
                    <a:pt x="6335" y="1287"/>
                  </a:lnTo>
                  <a:lnTo>
                    <a:pt x="6335" y="310"/>
                  </a:lnTo>
                  <a:cubicBezTo>
                    <a:pt x="6335" y="144"/>
                    <a:pt x="6192" y="1"/>
                    <a:pt x="60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93;p62">
              <a:extLst>
                <a:ext uri="{FF2B5EF4-FFF2-40B4-BE49-F238E27FC236}">
                  <a16:creationId xmlns:a16="http://schemas.microsoft.com/office/drawing/2014/main" id="{E81A5B34-4F8D-4E09-AA6D-ABD3198276A7}"/>
                </a:ext>
              </a:extLst>
            </p:cNvPr>
            <p:cNvSpPr/>
            <p:nvPr/>
          </p:nvSpPr>
          <p:spPr>
            <a:xfrm>
              <a:off x="7378379" y="3377000"/>
              <a:ext cx="225829" cy="246707"/>
            </a:xfrm>
            <a:custGeom>
              <a:avLst/>
              <a:gdLst/>
              <a:ahLst/>
              <a:cxnLst/>
              <a:rect l="l" t="t" r="r" b="b"/>
              <a:pathLst>
                <a:path w="6955" h="7598" extrusionOk="0">
                  <a:moveTo>
                    <a:pt x="1739" y="1"/>
                  </a:moveTo>
                  <a:cubicBezTo>
                    <a:pt x="1477" y="1"/>
                    <a:pt x="1263" y="215"/>
                    <a:pt x="1263" y="477"/>
                  </a:cubicBezTo>
                  <a:lnTo>
                    <a:pt x="1263" y="3216"/>
                  </a:lnTo>
                  <a:cubicBezTo>
                    <a:pt x="549" y="3359"/>
                    <a:pt x="1" y="3978"/>
                    <a:pt x="1" y="4740"/>
                  </a:cubicBezTo>
                  <a:cubicBezTo>
                    <a:pt x="1" y="6288"/>
                    <a:pt x="644" y="7336"/>
                    <a:pt x="668" y="7431"/>
                  </a:cubicBezTo>
                  <a:cubicBezTo>
                    <a:pt x="715" y="7526"/>
                    <a:pt x="834" y="7598"/>
                    <a:pt x="953" y="7598"/>
                  </a:cubicBezTo>
                  <a:lnTo>
                    <a:pt x="6002" y="7598"/>
                  </a:lnTo>
                  <a:cubicBezTo>
                    <a:pt x="6121" y="7598"/>
                    <a:pt x="6240" y="7526"/>
                    <a:pt x="6288" y="7431"/>
                  </a:cubicBezTo>
                  <a:cubicBezTo>
                    <a:pt x="6717" y="6550"/>
                    <a:pt x="6955" y="5573"/>
                    <a:pt x="6955" y="4597"/>
                  </a:cubicBezTo>
                  <a:lnTo>
                    <a:pt x="6955" y="3025"/>
                  </a:lnTo>
                  <a:cubicBezTo>
                    <a:pt x="6955" y="2763"/>
                    <a:pt x="6740" y="2549"/>
                    <a:pt x="6478" y="2549"/>
                  </a:cubicBezTo>
                  <a:cubicBezTo>
                    <a:pt x="6216" y="2549"/>
                    <a:pt x="6002" y="2763"/>
                    <a:pt x="6002" y="3025"/>
                  </a:cubicBezTo>
                  <a:lnTo>
                    <a:pt x="6002" y="3478"/>
                  </a:lnTo>
                  <a:cubicBezTo>
                    <a:pt x="6002" y="3668"/>
                    <a:pt x="5859" y="3811"/>
                    <a:pt x="5693" y="3811"/>
                  </a:cubicBezTo>
                  <a:cubicBezTo>
                    <a:pt x="5502" y="3811"/>
                    <a:pt x="5359" y="3668"/>
                    <a:pt x="5359" y="3478"/>
                  </a:cubicBezTo>
                  <a:lnTo>
                    <a:pt x="5359" y="2382"/>
                  </a:lnTo>
                  <a:cubicBezTo>
                    <a:pt x="5359" y="2120"/>
                    <a:pt x="5145" y="1906"/>
                    <a:pt x="4883" y="1906"/>
                  </a:cubicBezTo>
                  <a:cubicBezTo>
                    <a:pt x="4621" y="1906"/>
                    <a:pt x="4430" y="2120"/>
                    <a:pt x="4430" y="2382"/>
                  </a:cubicBezTo>
                  <a:lnTo>
                    <a:pt x="4430" y="3478"/>
                  </a:lnTo>
                  <a:cubicBezTo>
                    <a:pt x="4430" y="3668"/>
                    <a:pt x="4287" y="3811"/>
                    <a:pt x="4097" y="3811"/>
                  </a:cubicBezTo>
                  <a:cubicBezTo>
                    <a:pt x="3930" y="3811"/>
                    <a:pt x="3787" y="3668"/>
                    <a:pt x="3787" y="3478"/>
                  </a:cubicBezTo>
                  <a:lnTo>
                    <a:pt x="3787" y="2382"/>
                  </a:lnTo>
                  <a:cubicBezTo>
                    <a:pt x="3787" y="2120"/>
                    <a:pt x="3573" y="1906"/>
                    <a:pt x="3311" y="1906"/>
                  </a:cubicBezTo>
                  <a:cubicBezTo>
                    <a:pt x="3049" y="1906"/>
                    <a:pt x="2835" y="2120"/>
                    <a:pt x="2835" y="2382"/>
                  </a:cubicBezTo>
                  <a:lnTo>
                    <a:pt x="2835" y="3478"/>
                  </a:lnTo>
                  <a:cubicBezTo>
                    <a:pt x="2835" y="3668"/>
                    <a:pt x="2692" y="3811"/>
                    <a:pt x="2525" y="3811"/>
                  </a:cubicBezTo>
                  <a:cubicBezTo>
                    <a:pt x="2358" y="3811"/>
                    <a:pt x="2216" y="3668"/>
                    <a:pt x="2216" y="3478"/>
                  </a:cubicBezTo>
                  <a:lnTo>
                    <a:pt x="2216" y="477"/>
                  </a:lnTo>
                  <a:cubicBezTo>
                    <a:pt x="2216" y="215"/>
                    <a:pt x="2001" y="1"/>
                    <a:pt x="1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94;p62">
              <a:extLst>
                <a:ext uri="{FF2B5EF4-FFF2-40B4-BE49-F238E27FC236}">
                  <a16:creationId xmlns:a16="http://schemas.microsoft.com/office/drawing/2014/main" id="{674A04F1-9FC5-433E-9858-479C3745F796}"/>
                </a:ext>
              </a:extLst>
            </p:cNvPr>
            <p:cNvSpPr/>
            <p:nvPr/>
          </p:nvSpPr>
          <p:spPr>
            <a:xfrm>
              <a:off x="7316521" y="3336022"/>
              <a:ext cx="205730" cy="184852"/>
            </a:xfrm>
            <a:custGeom>
              <a:avLst/>
              <a:gdLst/>
              <a:ahLst/>
              <a:cxnLst/>
              <a:rect l="l" t="t" r="r" b="b"/>
              <a:pathLst>
                <a:path w="6336" h="5693" extrusionOk="0">
                  <a:moveTo>
                    <a:pt x="1" y="1"/>
                  </a:moveTo>
                  <a:lnTo>
                    <a:pt x="1" y="5692"/>
                  </a:lnTo>
                  <a:lnTo>
                    <a:pt x="1287" y="5692"/>
                  </a:lnTo>
                  <a:cubicBezTo>
                    <a:pt x="1406" y="4954"/>
                    <a:pt x="1882" y="4335"/>
                    <a:pt x="2525" y="4025"/>
                  </a:cubicBezTo>
                  <a:lnTo>
                    <a:pt x="2525" y="1739"/>
                  </a:lnTo>
                  <a:cubicBezTo>
                    <a:pt x="2525" y="1120"/>
                    <a:pt x="3025" y="620"/>
                    <a:pt x="3644" y="620"/>
                  </a:cubicBezTo>
                  <a:cubicBezTo>
                    <a:pt x="4240" y="620"/>
                    <a:pt x="4740" y="1120"/>
                    <a:pt x="4740" y="1739"/>
                  </a:cubicBezTo>
                  <a:lnTo>
                    <a:pt x="4740" y="2644"/>
                  </a:lnTo>
                  <a:cubicBezTo>
                    <a:pt x="4883" y="2573"/>
                    <a:pt x="5049" y="2549"/>
                    <a:pt x="5216" y="2549"/>
                  </a:cubicBezTo>
                  <a:cubicBezTo>
                    <a:pt x="5526" y="2549"/>
                    <a:pt x="5811" y="2668"/>
                    <a:pt x="6002" y="2882"/>
                  </a:cubicBezTo>
                  <a:cubicBezTo>
                    <a:pt x="6097" y="2787"/>
                    <a:pt x="6216" y="2715"/>
                    <a:pt x="6335" y="2644"/>
                  </a:cubicBezTo>
                  <a:lnTo>
                    <a:pt x="63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95;p62">
              <a:extLst>
                <a:ext uri="{FF2B5EF4-FFF2-40B4-BE49-F238E27FC236}">
                  <a16:creationId xmlns:a16="http://schemas.microsoft.com/office/drawing/2014/main" id="{FA58CD0D-6F7F-4B68-A56A-7147A50AD702}"/>
                </a:ext>
              </a:extLst>
            </p:cNvPr>
            <p:cNvSpPr/>
            <p:nvPr/>
          </p:nvSpPr>
          <p:spPr>
            <a:xfrm>
              <a:off x="7316521" y="3541726"/>
              <a:ext cx="47991" cy="41010"/>
            </a:xfrm>
            <a:custGeom>
              <a:avLst/>
              <a:gdLst/>
              <a:ahLst/>
              <a:cxnLst/>
              <a:rect l="l" t="t" r="r" b="b"/>
              <a:pathLst>
                <a:path w="1478" h="1263" extrusionOk="0">
                  <a:moveTo>
                    <a:pt x="1" y="0"/>
                  </a:moveTo>
                  <a:lnTo>
                    <a:pt x="1" y="953"/>
                  </a:lnTo>
                  <a:cubicBezTo>
                    <a:pt x="1" y="1120"/>
                    <a:pt x="144" y="1262"/>
                    <a:pt x="334" y="1262"/>
                  </a:cubicBezTo>
                  <a:lnTo>
                    <a:pt x="1477" y="1262"/>
                  </a:lnTo>
                  <a:cubicBezTo>
                    <a:pt x="1358" y="786"/>
                    <a:pt x="1310" y="357"/>
                    <a:pt x="12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Title 12">
            <a:extLst>
              <a:ext uri="{FF2B5EF4-FFF2-40B4-BE49-F238E27FC236}">
                <a16:creationId xmlns:a16="http://schemas.microsoft.com/office/drawing/2014/main" id="{AC8C6FCD-A3E7-460F-AB59-9A455543EB69}"/>
              </a:ext>
            </a:extLst>
          </p:cNvPr>
          <p:cNvSpPr>
            <a:spLocks noGrp="1"/>
          </p:cNvSpPr>
          <p:nvPr>
            <p:ph type="title"/>
          </p:nvPr>
        </p:nvSpPr>
        <p:spPr>
          <a:xfrm>
            <a:off x="1522413" y="381000"/>
            <a:ext cx="9144001" cy="1371600"/>
          </a:xfrm>
        </p:spPr>
        <p:txBody>
          <a:bodyPr/>
          <a:lstStyle/>
          <a:p>
            <a:r>
              <a:rPr lang="de-CH" dirty="0"/>
              <a:t>B</a:t>
            </a:r>
            <a:r>
              <a:rPr lang="en-US" dirty="0" err="1"/>
              <a:t>usiness</a:t>
            </a:r>
            <a:r>
              <a:rPr lang="en-US" dirty="0"/>
              <a:t> model</a:t>
            </a:r>
          </a:p>
        </p:txBody>
      </p:sp>
      <p:grpSp>
        <p:nvGrpSpPr>
          <p:cNvPr id="41" name="Google Shape;524;p47">
            <a:extLst>
              <a:ext uri="{FF2B5EF4-FFF2-40B4-BE49-F238E27FC236}">
                <a16:creationId xmlns:a16="http://schemas.microsoft.com/office/drawing/2014/main" id="{C724EB79-DB1F-4A80-B82A-BF227A47F12C}"/>
              </a:ext>
            </a:extLst>
          </p:cNvPr>
          <p:cNvGrpSpPr/>
          <p:nvPr/>
        </p:nvGrpSpPr>
        <p:grpSpPr>
          <a:xfrm>
            <a:off x="3005597" y="2643767"/>
            <a:ext cx="385607" cy="404125"/>
            <a:chOff x="1526187" y="1485559"/>
            <a:chExt cx="307783" cy="349549"/>
          </a:xfrm>
        </p:grpSpPr>
        <p:sp>
          <p:nvSpPr>
            <p:cNvPr id="42" name="Google Shape;525;p47">
              <a:extLst>
                <a:ext uri="{FF2B5EF4-FFF2-40B4-BE49-F238E27FC236}">
                  <a16:creationId xmlns:a16="http://schemas.microsoft.com/office/drawing/2014/main" id="{FB2A0EFE-BF32-4646-B1C5-2315BC29AB76}"/>
                </a:ext>
              </a:extLst>
            </p:cNvPr>
            <p:cNvSpPr/>
            <p:nvPr/>
          </p:nvSpPr>
          <p:spPr>
            <a:xfrm>
              <a:off x="1588044" y="1670385"/>
              <a:ext cx="20164" cy="20911"/>
            </a:xfrm>
            <a:custGeom>
              <a:avLst/>
              <a:gdLst/>
              <a:ahLst/>
              <a:cxnLst/>
              <a:rect l="l" t="t" r="r" b="b"/>
              <a:pathLst>
                <a:path w="621" h="644" extrusionOk="0">
                  <a:moveTo>
                    <a:pt x="1" y="0"/>
                  </a:moveTo>
                  <a:lnTo>
                    <a:pt x="1" y="643"/>
                  </a:lnTo>
                  <a:lnTo>
                    <a:pt x="620" y="643"/>
                  </a:lnTo>
                  <a:lnTo>
                    <a:pt x="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26;p47">
              <a:extLst>
                <a:ext uri="{FF2B5EF4-FFF2-40B4-BE49-F238E27FC236}">
                  <a16:creationId xmlns:a16="http://schemas.microsoft.com/office/drawing/2014/main" id="{B9BA4185-C06F-4569-83EE-6669E380B711}"/>
                </a:ext>
              </a:extLst>
            </p:cNvPr>
            <p:cNvSpPr/>
            <p:nvPr/>
          </p:nvSpPr>
          <p:spPr>
            <a:xfrm>
              <a:off x="1670033" y="1588428"/>
              <a:ext cx="20131" cy="20911"/>
            </a:xfrm>
            <a:custGeom>
              <a:avLst/>
              <a:gdLst/>
              <a:ahLst/>
              <a:cxnLst/>
              <a:rect l="l" t="t" r="r" b="b"/>
              <a:pathLst>
                <a:path w="620" h="644" extrusionOk="0">
                  <a:moveTo>
                    <a:pt x="0" y="0"/>
                  </a:moveTo>
                  <a:lnTo>
                    <a:pt x="0" y="643"/>
                  </a:lnTo>
                  <a:lnTo>
                    <a:pt x="620" y="643"/>
                  </a:lnTo>
                  <a:lnTo>
                    <a:pt x="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27;p47">
              <a:extLst>
                <a:ext uri="{FF2B5EF4-FFF2-40B4-BE49-F238E27FC236}">
                  <a16:creationId xmlns:a16="http://schemas.microsoft.com/office/drawing/2014/main" id="{674DC933-A392-498A-95E6-D62731B880CD}"/>
                </a:ext>
              </a:extLst>
            </p:cNvPr>
            <p:cNvSpPr/>
            <p:nvPr/>
          </p:nvSpPr>
          <p:spPr>
            <a:xfrm>
              <a:off x="1670033" y="1670385"/>
              <a:ext cx="20131" cy="20911"/>
            </a:xfrm>
            <a:custGeom>
              <a:avLst/>
              <a:gdLst/>
              <a:ahLst/>
              <a:cxnLst/>
              <a:rect l="l" t="t" r="r" b="b"/>
              <a:pathLst>
                <a:path w="620" h="644" extrusionOk="0">
                  <a:moveTo>
                    <a:pt x="0" y="0"/>
                  </a:moveTo>
                  <a:lnTo>
                    <a:pt x="0" y="643"/>
                  </a:lnTo>
                  <a:lnTo>
                    <a:pt x="620" y="643"/>
                  </a:lnTo>
                  <a:lnTo>
                    <a:pt x="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28;p47">
              <a:extLst>
                <a:ext uri="{FF2B5EF4-FFF2-40B4-BE49-F238E27FC236}">
                  <a16:creationId xmlns:a16="http://schemas.microsoft.com/office/drawing/2014/main" id="{82F05C3E-25CF-47FD-AB42-3D122FD4DCDC}"/>
                </a:ext>
              </a:extLst>
            </p:cNvPr>
            <p:cNvSpPr/>
            <p:nvPr/>
          </p:nvSpPr>
          <p:spPr>
            <a:xfrm>
              <a:off x="1751990" y="1670385"/>
              <a:ext cx="20131" cy="20911"/>
            </a:xfrm>
            <a:custGeom>
              <a:avLst/>
              <a:gdLst/>
              <a:ahLst/>
              <a:cxnLst/>
              <a:rect l="l" t="t" r="r" b="b"/>
              <a:pathLst>
                <a:path w="620" h="644" extrusionOk="0">
                  <a:moveTo>
                    <a:pt x="1" y="0"/>
                  </a:moveTo>
                  <a:lnTo>
                    <a:pt x="1" y="643"/>
                  </a:lnTo>
                  <a:lnTo>
                    <a:pt x="620" y="643"/>
                  </a:lnTo>
                  <a:lnTo>
                    <a:pt x="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29;p47">
              <a:extLst>
                <a:ext uri="{FF2B5EF4-FFF2-40B4-BE49-F238E27FC236}">
                  <a16:creationId xmlns:a16="http://schemas.microsoft.com/office/drawing/2014/main" id="{FBA74FD1-AE7C-4600-92BA-EACD951DEF88}"/>
                </a:ext>
              </a:extLst>
            </p:cNvPr>
            <p:cNvSpPr/>
            <p:nvPr/>
          </p:nvSpPr>
          <p:spPr>
            <a:xfrm>
              <a:off x="1547066" y="1774000"/>
              <a:ext cx="266059" cy="61109"/>
            </a:xfrm>
            <a:custGeom>
              <a:avLst/>
              <a:gdLst/>
              <a:ahLst/>
              <a:cxnLst/>
              <a:rect l="l" t="t" r="r" b="b"/>
              <a:pathLst>
                <a:path w="8194" h="1882" extrusionOk="0">
                  <a:moveTo>
                    <a:pt x="1192" y="1"/>
                  </a:moveTo>
                  <a:lnTo>
                    <a:pt x="668" y="1263"/>
                  </a:lnTo>
                  <a:lnTo>
                    <a:pt x="310" y="1263"/>
                  </a:lnTo>
                  <a:cubicBezTo>
                    <a:pt x="144" y="1263"/>
                    <a:pt x="1" y="1406"/>
                    <a:pt x="1" y="1572"/>
                  </a:cubicBezTo>
                  <a:cubicBezTo>
                    <a:pt x="1" y="1739"/>
                    <a:pt x="144" y="1882"/>
                    <a:pt x="310" y="1882"/>
                  </a:cubicBezTo>
                  <a:lnTo>
                    <a:pt x="1620" y="1882"/>
                  </a:lnTo>
                  <a:cubicBezTo>
                    <a:pt x="1739" y="1882"/>
                    <a:pt x="1858" y="1811"/>
                    <a:pt x="1906" y="1691"/>
                  </a:cubicBezTo>
                  <a:lnTo>
                    <a:pt x="2097" y="1263"/>
                  </a:lnTo>
                  <a:lnTo>
                    <a:pt x="6097" y="1263"/>
                  </a:lnTo>
                  <a:lnTo>
                    <a:pt x="6288" y="1691"/>
                  </a:lnTo>
                  <a:cubicBezTo>
                    <a:pt x="6335" y="1811"/>
                    <a:pt x="6455" y="1882"/>
                    <a:pt x="6574" y="1882"/>
                  </a:cubicBezTo>
                  <a:lnTo>
                    <a:pt x="7883" y="1882"/>
                  </a:lnTo>
                  <a:cubicBezTo>
                    <a:pt x="8050" y="1882"/>
                    <a:pt x="8193" y="1739"/>
                    <a:pt x="8193" y="1572"/>
                  </a:cubicBezTo>
                  <a:cubicBezTo>
                    <a:pt x="8193" y="1406"/>
                    <a:pt x="8050" y="1263"/>
                    <a:pt x="7883" y="1263"/>
                  </a:cubicBezTo>
                  <a:lnTo>
                    <a:pt x="7526" y="1263"/>
                  </a:lnTo>
                  <a:lnTo>
                    <a:pt x="7002" y="1"/>
                  </a:lnTo>
                  <a:lnTo>
                    <a:pt x="5597" y="1"/>
                  </a:lnTo>
                  <a:lnTo>
                    <a:pt x="5859" y="620"/>
                  </a:lnTo>
                  <a:lnTo>
                    <a:pt x="2335" y="620"/>
                  </a:lnTo>
                  <a:lnTo>
                    <a:pt x="25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30;p47">
              <a:extLst>
                <a:ext uri="{FF2B5EF4-FFF2-40B4-BE49-F238E27FC236}">
                  <a16:creationId xmlns:a16="http://schemas.microsoft.com/office/drawing/2014/main" id="{6869E386-40A7-4F4D-A121-D51AB4869252}"/>
                </a:ext>
              </a:extLst>
            </p:cNvPr>
            <p:cNvSpPr/>
            <p:nvPr/>
          </p:nvSpPr>
          <p:spPr>
            <a:xfrm>
              <a:off x="1526187" y="1485559"/>
              <a:ext cx="307783" cy="267585"/>
            </a:xfrm>
            <a:custGeom>
              <a:avLst/>
              <a:gdLst/>
              <a:ahLst/>
              <a:cxnLst/>
              <a:rect l="l" t="t" r="r" b="b"/>
              <a:pathLst>
                <a:path w="9479" h="8241" extrusionOk="0">
                  <a:moveTo>
                    <a:pt x="5383" y="2549"/>
                  </a:moveTo>
                  <a:cubicBezTo>
                    <a:pt x="5550" y="2549"/>
                    <a:pt x="5692" y="2692"/>
                    <a:pt x="5692" y="2859"/>
                  </a:cubicBezTo>
                  <a:lnTo>
                    <a:pt x="5692" y="3168"/>
                  </a:lnTo>
                  <a:lnTo>
                    <a:pt x="7264" y="3168"/>
                  </a:lnTo>
                  <a:cubicBezTo>
                    <a:pt x="7431" y="3168"/>
                    <a:pt x="7574" y="3311"/>
                    <a:pt x="7574" y="3478"/>
                  </a:cubicBezTo>
                  <a:lnTo>
                    <a:pt x="7574" y="5073"/>
                  </a:lnTo>
                  <a:lnTo>
                    <a:pt x="7907" y="5073"/>
                  </a:lnTo>
                  <a:cubicBezTo>
                    <a:pt x="8074" y="5073"/>
                    <a:pt x="8217" y="5216"/>
                    <a:pt x="8217" y="5383"/>
                  </a:cubicBezTo>
                  <a:lnTo>
                    <a:pt x="8217" y="6645"/>
                  </a:lnTo>
                  <a:cubicBezTo>
                    <a:pt x="8217" y="6812"/>
                    <a:pt x="8074" y="6955"/>
                    <a:pt x="7907" y="6955"/>
                  </a:cubicBezTo>
                  <a:lnTo>
                    <a:pt x="6645" y="6955"/>
                  </a:lnTo>
                  <a:cubicBezTo>
                    <a:pt x="6455" y="6955"/>
                    <a:pt x="6312" y="6812"/>
                    <a:pt x="6312" y="6645"/>
                  </a:cubicBezTo>
                  <a:lnTo>
                    <a:pt x="6312" y="5383"/>
                  </a:lnTo>
                  <a:cubicBezTo>
                    <a:pt x="6312" y="5216"/>
                    <a:pt x="6455" y="5073"/>
                    <a:pt x="6645" y="5073"/>
                  </a:cubicBezTo>
                  <a:lnTo>
                    <a:pt x="6955" y="5073"/>
                  </a:lnTo>
                  <a:lnTo>
                    <a:pt x="6955" y="3811"/>
                  </a:lnTo>
                  <a:lnTo>
                    <a:pt x="5692" y="3811"/>
                  </a:lnTo>
                  <a:lnTo>
                    <a:pt x="5692" y="4121"/>
                  </a:lnTo>
                  <a:cubicBezTo>
                    <a:pt x="5692" y="4287"/>
                    <a:pt x="5550" y="4430"/>
                    <a:pt x="5383" y="4430"/>
                  </a:cubicBezTo>
                  <a:lnTo>
                    <a:pt x="5050" y="4430"/>
                  </a:lnTo>
                  <a:lnTo>
                    <a:pt x="5050" y="5073"/>
                  </a:lnTo>
                  <a:lnTo>
                    <a:pt x="5383" y="5073"/>
                  </a:lnTo>
                  <a:cubicBezTo>
                    <a:pt x="5550" y="5073"/>
                    <a:pt x="5692" y="5216"/>
                    <a:pt x="5692" y="5383"/>
                  </a:cubicBezTo>
                  <a:lnTo>
                    <a:pt x="5692" y="6645"/>
                  </a:lnTo>
                  <a:cubicBezTo>
                    <a:pt x="5692" y="6812"/>
                    <a:pt x="5550" y="6955"/>
                    <a:pt x="5383" y="6955"/>
                  </a:cubicBezTo>
                  <a:lnTo>
                    <a:pt x="4097" y="6955"/>
                  </a:lnTo>
                  <a:cubicBezTo>
                    <a:pt x="3930" y="6955"/>
                    <a:pt x="3787" y="6812"/>
                    <a:pt x="3787" y="6645"/>
                  </a:cubicBezTo>
                  <a:lnTo>
                    <a:pt x="3787" y="5383"/>
                  </a:lnTo>
                  <a:cubicBezTo>
                    <a:pt x="3787" y="5216"/>
                    <a:pt x="3930" y="5073"/>
                    <a:pt x="4097" y="5073"/>
                  </a:cubicBezTo>
                  <a:lnTo>
                    <a:pt x="4430" y="5073"/>
                  </a:lnTo>
                  <a:lnTo>
                    <a:pt x="4430" y="4430"/>
                  </a:lnTo>
                  <a:lnTo>
                    <a:pt x="4097" y="4430"/>
                  </a:lnTo>
                  <a:cubicBezTo>
                    <a:pt x="3930" y="4430"/>
                    <a:pt x="3787" y="4287"/>
                    <a:pt x="3787" y="4121"/>
                  </a:cubicBezTo>
                  <a:lnTo>
                    <a:pt x="3787" y="3811"/>
                  </a:lnTo>
                  <a:lnTo>
                    <a:pt x="2525" y="3811"/>
                  </a:lnTo>
                  <a:lnTo>
                    <a:pt x="2525" y="5073"/>
                  </a:lnTo>
                  <a:lnTo>
                    <a:pt x="2835" y="5073"/>
                  </a:lnTo>
                  <a:cubicBezTo>
                    <a:pt x="3025" y="5073"/>
                    <a:pt x="3168" y="5216"/>
                    <a:pt x="3168" y="5383"/>
                  </a:cubicBezTo>
                  <a:lnTo>
                    <a:pt x="3168" y="6645"/>
                  </a:lnTo>
                  <a:cubicBezTo>
                    <a:pt x="3168" y="6812"/>
                    <a:pt x="3025" y="6955"/>
                    <a:pt x="2835" y="6955"/>
                  </a:cubicBezTo>
                  <a:lnTo>
                    <a:pt x="1573" y="6955"/>
                  </a:lnTo>
                  <a:cubicBezTo>
                    <a:pt x="1406" y="6955"/>
                    <a:pt x="1263" y="6812"/>
                    <a:pt x="1263" y="6645"/>
                  </a:cubicBezTo>
                  <a:lnTo>
                    <a:pt x="1263" y="5383"/>
                  </a:lnTo>
                  <a:cubicBezTo>
                    <a:pt x="1263" y="5216"/>
                    <a:pt x="1406" y="5073"/>
                    <a:pt x="1573" y="5073"/>
                  </a:cubicBezTo>
                  <a:lnTo>
                    <a:pt x="1906" y="5073"/>
                  </a:lnTo>
                  <a:lnTo>
                    <a:pt x="1906" y="3478"/>
                  </a:lnTo>
                  <a:cubicBezTo>
                    <a:pt x="1906" y="3311"/>
                    <a:pt x="2049" y="3168"/>
                    <a:pt x="2216" y="3168"/>
                  </a:cubicBezTo>
                  <a:lnTo>
                    <a:pt x="3787" y="3168"/>
                  </a:lnTo>
                  <a:lnTo>
                    <a:pt x="3787" y="2859"/>
                  </a:lnTo>
                  <a:cubicBezTo>
                    <a:pt x="3787" y="2692"/>
                    <a:pt x="3930" y="2549"/>
                    <a:pt x="4097" y="2549"/>
                  </a:cubicBezTo>
                  <a:close/>
                  <a:moveTo>
                    <a:pt x="4430" y="1"/>
                  </a:moveTo>
                  <a:cubicBezTo>
                    <a:pt x="4240" y="1"/>
                    <a:pt x="4097" y="144"/>
                    <a:pt x="4097" y="310"/>
                  </a:cubicBezTo>
                  <a:lnTo>
                    <a:pt x="4097" y="1287"/>
                  </a:lnTo>
                  <a:lnTo>
                    <a:pt x="310" y="1287"/>
                  </a:lnTo>
                  <a:cubicBezTo>
                    <a:pt x="144" y="1287"/>
                    <a:pt x="1" y="1430"/>
                    <a:pt x="1" y="1596"/>
                  </a:cubicBezTo>
                  <a:lnTo>
                    <a:pt x="1" y="7931"/>
                  </a:lnTo>
                  <a:cubicBezTo>
                    <a:pt x="1" y="8098"/>
                    <a:pt x="144" y="8241"/>
                    <a:pt x="310" y="8241"/>
                  </a:cubicBezTo>
                  <a:lnTo>
                    <a:pt x="9169" y="8241"/>
                  </a:lnTo>
                  <a:cubicBezTo>
                    <a:pt x="9336" y="8241"/>
                    <a:pt x="9479" y="8098"/>
                    <a:pt x="9479" y="7931"/>
                  </a:cubicBezTo>
                  <a:lnTo>
                    <a:pt x="9479" y="1596"/>
                  </a:lnTo>
                  <a:cubicBezTo>
                    <a:pt x="9479" y="1430"/>
                    <a:pt x="9336" y="1287"/>
                    <a:pt x="9169" y="1287"/>
                  </a:cubicBezTo>
                  <a:lnTo>
                    <a:pt x="5383" y="1287"/>
                  </a:lnTo>
                  <a:lnTo>
                    <a:pt x="5383" y="310"/>
                  </a:lnTo>
                  <a:cubicBezTo>
                    <a:pt x="5383" y="144"/>
                    <a:pt x="5240" y="1"/>
                    <a:pt x="50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Google Shape;321;p37">
            <a:extLst>
              <a:ext uri="{FF2B5EF4-FFF2-40B4-BE49-F238E27FC236}">
                <a16:creationId xmlns:a16="http://schemas.microsoft.com/office/drawing/2014/main" id="{C6E11694-7895-2CBE-538E-DB8C4CCFCAB3}"/>
              </a:ext>
            </a:extLst>
          </p:cNvPr>
          <p:cNvSpPr/>
          <p:nvPr/>
        </p:nvSpPr>
        <p:spPr>
          <a:xfrm>
            <a:off x="10573450" y="713423"/>
            <a:ext cx="933607" cy="933643"/>
          </a:xfrm>
          <a:prstGeom prst="ellipse">
            <a:avLst/>
          </a:prstGeom>
          <a:solidFill>
            <a:schemeClr val="bg2">
              <a:lumMod val="50000"/>
              <a:lumOff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a:spcBef>
                <a:spcPts val="0"/>
              </a:spcBef>
              <a:spcAft>
                <a:spcPts val="0"/>
              </a:spcAft>
              <a:buNone/>
            </a:pPr>
            <a:r>
              <a:rPr lang="de-DE" dirty="0" err="1">
                <a:solidFill>
                  <a:schemeClr val="tx1">
                    <a:lumMod val="95000"/>
                  </a:schemeClr>
                </a:solidFill>
              </a:rPr>
              <a:t>What</a:t>
            </a:r>
            <a:endParaRPr lang="de-DE" dirty="0" err="1"/>
          </a:p>
        </p:txBody>
      </p:sp>
    </p:spTree>
    <p:extLst>
      <p:ext uri="{BB962C8B-B14F-4D97-AF65-F5344CB8AC3E}">
        <p14:creationId xmlns:p14="http://schemas.microsoft.com/office/powerpoint/2010/main" val="30194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de-CH" dirty="0" err="1"/>
              <a:t>Product</a:t>
            </a:r>
            <a:r>
              <a:rPr lang="de-CH" dirty="0"/>
              <a:t> plan</a:t>
            </a:r>
            <a:endParaRPr lang="en-US" dirty="0"/>
          </a:p>
        </p:txBody>
      </p:sp>
      <p:graphicFrame>
        <p:nvGraphicFramePr>
          <p:cNvPr id="7" name="Google Shape;539;p48">
            <a:extLst>
              <a:ext uri="{FF2B5EF4-FFF2-40B4-BE49-F238E27FC236}">
                <a16:creationId xmlns:a16="http://schemas.microsoft.com/office/drawing/2014/main" id="{152143D7-28C8-4C22-B704-0A22D002AC4C}"/>
              </a:ext>
            </a:extLst>
          </p:cNvPr>
          <p:cNvGraphicFramePr/>
          <p:nvPr>
            <p:extLst>
              <p:ext uri="{D42A27DB-BD31-4B8C-83A1-F6EECF244321}">
                <p14:modId xmlns:p14="http://schemas.microsoft.com/office/powerpoint/2010/main" val="3950201905"/>
              </p:ext>
            </p:extLst>
          </p:nvPr>
        </p:nvGraphicFramePr>
        <p:xfrm>
          <a:off x="1413892" y="2204864"/>
          <a:ext cx="2775151" cy="3156545"/>
        </p:xfrm>
        <a:graphic>
          <a:graphicData uri="http://schemas.openxmlformats.org/drawingml/2006/table">
            <a:tbl>
              <a:tblPr>
                <a:noFill/>
              </a:tblPr>
              <a:tblGrid>
                <a:gridCol w="2775151">
                  <a:extLst>
                    <a:ext uri="{9D8B030D-6E8A-4147-A177-3AD203B41FA5}">
                      <a16:colId xmlns:a16="http://schemas.microsoft.com/office/drawing/2014/main" val="20000"/>
                    </a:ext>
                  </a:extLst>
                </a:gridCol>
              </a:tblGrid>
              <a:tr h="581075">
                <a:tc>
                  <a:txBody>
                    <a:bodyPr/>
                    <a:lstStyle/>
                    <a:p>
                      <a:pPr marL="0" lvl="0" indent="0" algn="ctr" rtl="0">
                        <a:spcBef>
                          <a:spcPts val="0"/>
                        </a:spcBef>
                        <a:spcAft>
                          <a:spcPts val="0"/>
                        </a:spcAft>
                        <a:buNone/>
                      </a:pPr>
                      <a:r>
                        <a:rPr lang="en" sz="1800" dirty="0">
                          <a:solidFill>
                            <a:schemeClr val="lt1"/>
                          </a:solidFill>
                          <a:latin typeface="Poppins SemiBold"/>
                          <a:ea typeface="Poppins SemiBold"/>
                          <a:cs typeface="Poppins SemiBold"/>
                          <a:sym typeface="Poppins SemiBold"/>
                        </a:rPr>
                        <a:t>Basic</a:t>
                      </a:r>
                      <a:endParaRPr sz="1800" dirty="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alpha val="20540"/>
                      </a:srgb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endParaRPr lang="de-CH" dirty="0">
                        <a:solidFill>
                          <a:schemeClr val="lt1"/>
                        </a:solidFill>
                        <a:latin typeface="Poppins"/>
                        <a:ea typeface="Poppins"/>
                        <a:cs typeface="Poppins"/>
                        <a:sym typeface="Poppins"/>
                      </a:endParaRPr>
                    </a:p>
                    <a:p>
                      <a:pPr marL="0" lvl="0" indent="0" algn="ctr" rtl="0">
                        <a:spcBef>
                          <a:spcPts val="0"/>
                        </a:spcBef>
                        <a:spcAft>
                          <a:spcPts val="0"/>
                        </a:spcAft>
                        <a:buNone/>
                      </a:pPr>
                      <a:endParaRPr lang="de-CH" dirty="0">
                        <a:solidFill>
                          <a:schemeClr val="lt1"/>
                        </a:solidFill>
                        <a:latin typeface="Poppins"/>
                        <a:ea typeface="Poppins"/>
                        <a:cs typeface="Poppins"/>
                        <a:sym typeface="Poppins"/>
                      </a:endParaRPr>
                    </a:p>
                    <a:p>
                      <a:pPr marL="0" lvl="0" indent="0" algn="ctr" rtl="0">
                        <a:spcBef>
                          <a:spcPts val="0"/>
                        </a:spcBef>
                        <a:spcAft>
                          <a:spcPts val="0"/>
                        </a:spcAft>
                        <a:buNone/>
                      </a:pPr>
                      <a:endParaRPr dirty="0">
                        <a:solidFill>
                          <a:schemeClr val="lt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619500">
                <a:tc>
                  <a:txBody>
                    <a:bodyPr/>
                    <a:lstStyle/>
                    <a:p>
                      <a:pPr marL="228600" lvl="0" indent="-203200" algn="ctr" rtl="0">
                        <a:spcBef>
                          <a:spcPts val="0"/>
                        </a:spcBef>
                        <a:spcAft>
                          <a:spcPts val="0"/>
                        </a:spcAft>
                        <a:buClr>
                          <a:schemeClr val="lt1"/>
                        </a:buClr>
                        <a:buSzPts val="1400"/>
                        <a:buFont typeface="Poppins"/>
                        <a:buChar char="●"/>
                      </a:pPr>
                      <a:r>
                        <a:rPr lang="en" dirty="0">
                          <a:solidFill>
                            <a:schemeClr val="lt1"/>
                          </a:solidFill>
                          <a:latin typeface="Poppins"/>
                          <a:ea typeface="Poppins"/>
                          <a:cs typeface="Poppins"/>
                          <a:sym typeface="Poppins"/>
                        </a:rPr>
                        <a:t>Report Analysis</a:t>
                      </a:r>
                      <a:endParaRPr dirty="0">
                        <a:solidFill>
                          <a:schemeClr val="lt1"/>
                        </a:solidFill>
                        <a:latin typeface="Poppins"/>
                        <a:ea typeface="Poppins"/>
                        <a:cs typeface="Poppins"/>
                        <a:sym typeface="Poppins"/>
                      </a:endParaRPr>
                    </a:p>
                    <a:p>
                      <a:pPr marL="228600" lvl="0" indent="-203200" algn="ctr" rtl="0">
                        <a:spcBef>
                          <a:spcPts val="0"/>
                        </a:spcBef>
                        <a:spcAft>
                          <a:spcPts val="0"/>
                        </a:spcAft>
                        <a:buClr>
                          <a:schemeClr val="lt1"/>
                        </a:buClr>
                        <a:buSzPts val="1400"/>
                        <a:buFont typeface="Poppins"/>
                        <a:buChar char="●"/>
                      </a:pPr>
                      <a:r>
                        <a:rPr lang="en" dirty="0">
                          <a:solidFill>
                            <a:schemeClr val="lt1"/>
                          </a:solidFill>
                          <a:latin typeface="Poppins"/>
                          <a:ea typeface="Poppins"/>
                          <a:cs typeface="Poppins"/>
                          <a:sym typeface="Poppins"/>
                        </a:rPr>
                        <a:t>KPI Calculation</a:t>
                      </a:r>
                    </a:p>
                    <a:p>
                      <a:pPr marL="228600" lvl="0" indent="-203200" algn="ctr" rtl="0">
                        <a:spcBef>
                          <a:spcPts val="0"/>
                        </a:spcBef>
                        <a:spcAft>
                          <a:spcPts val="0"/>
                        </a:spcAft>
                        <a:buClr>
                          <a:schemeClr val="lt1"/>
                        </a:buClr>
                        <a:buSzPts val="1400"/>
                        <a:buFont typeface="Poppins"/>
                        <a:buChar char="●"/>
                      </a:pPr>
                      <a:r>
                        <a:rPr lang="en" dirty="0">
                          <a:solidFill>
                            <a:schemeClr val="lt1"/>
                          </a:solidFill>
                          <a:latin typeface="Poppins"/>
                          <a:ea typeface="Poppins"/>
                          <a:cs typeface="Poppins"/>
                          <a:sym typeface="Poppins"/>
                        </a:rPr>
                        <a:t>Compression</a:t>
                      </a:r>
                      <a:endParaRPr dirty="0">
                        <a:solidFill>
                          <a:schemeClr val="lt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500" b="1" dirty="0">
                          <a:solidFill>
                            <a:schemeClr val="lt1"/>
                          </a:solidFill>
                          <a:latin typeface="Poppins"/>
                          <a:ea typeface="Poppins"/>
                          <a:cs typeface="Poppins"/>
                          <a:sym typeface="Poppins"/>
                        </a:rPr>
                        <a:t>FREE</a:t>
                      </a:r>
                      <a:endParaRPr sz="2500" b="1" dirty="0">
                        <a:solidFill>
                          <a:schemeClr val="lt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alpha val="20540"/>
                      </a:srgbClr>
                    </a:solidFill>
                  </a:tcPr>
                </a:tc>
                <a:extLst>
                  <a:ext uri="{0D108BD9-81ED-4DB2-BD59-A6C34878D82A}">
                    <a16:rowId xmlns:a16="http://schemas.microsoft.com/office/drawing/2014/main" val="10003"/>
                  </a:ext>
                </a:extLst>
              </a:tr>
            </a:tbl>
          </a:graphicData>
        </a:graphic>
      </p:graphicFrame>
      <p:graphicFrame>
        <p:nvGraphicFramePr>
          <p:cNvPr id="8" name="Google Shape;540;p48">
            <a:extLst>
              <a:ext uri="{FF2B5EF4-FFF2-40B4-BE49-F238E27FC236}">
                <a16:creationId xmlns:a16="http://schemas.microsoft.com/office/drawing/2014/main" id="{F5FFEE4A-A482-44E8-B90E-69DB8EF4647B}"/>
              </a:ext>
            </a:extLst>
          </p:cNvPr>
          <p:cNvGraphicFramePr/>
          <p:nvPr>
            <p:extLst>
              <p:ext uri="{D42A27DB-BD31-4B8C-83A1-F6EECF244321}">
                <p14:modId xmlns:p14="http://schemas.microsoft.com/office/powerpoint/2010/main" val="353572670"/>
              </p:ext>
            </p:extLst>
          </p:nvPr>
        </p:nvGraphicFramePr>
        <p:xfrm>
          <a:off x="4500420" y="2204864"/>
          <a:ext cx="3034152" cy="3156545"/>
        </p:xfrm>
        <a:graphic>
          <a:graphicData uri="http://schemas.openxmlformats.org/drawingml/2006/table">
            <a:tbl>
              <a:tblPr>
                <a:noFill/>
              </a:tblPr>
              <a:tblGrid>
                <a:gridCol w="3034152">
                  <a:extLst>
                    <a:ext uri="{9D8B030D-6E8A-4147-A177-3AD203B41FA5}">
                      <a16:colId xmlns:a16="http://schemas.microsoft.com/office/drawing/2014/main" val="20000"/>
                    </a:ext>
                  </a:extLst>
                </a:gridCol>
              </a:tblGrid>
              <a:tr h="581075">
                <a:tc>
                  <a:txBody>
                    <a:bodyPr/>
                    <a:lstStyle/>
                    <a:p>
                      <a:pPr marL="0" lvl="0" indent="0" algn="ctr" rtl="0">
                        <a:spcBef>
                          <a:spcPts val="0"/>
                        </a:spcBef>
                        <a:spcAft>
                          <a:spcPts val="0"/>
                        </a:spcAft>
                        <a:buNone/>
                      </a:pPr>
                      <a:r>
                        <a:rPr lang="en" sz="1800" dirty="0">
                          <a:solidFill>
                            <a:schemeClr val="lt1"/>
                          </a:solidFill>
                          <a:latin typeface="Poppins SemiBold"/>
                          <a:ea typeface="Poppins SemiBold"/>
                          <a:cs typeface="Poppins SemiBold"/>
                          <a:sym typeface="Poppins SemiBold"/>
                        </a:rPr>
                        <a:t>Pro</a:t>
                      </a:r>
                      <a:endParaRPr sz="1800" dirty="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alpha val="20540"/>
                      </a:srgb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endParaRPr lang="de-CH" dirty="0">
                        <a:solidFill>
                          <a:schemeClr val="lt1"/>
                        </a:solidFill>
                        <a:latin typeface="Poppins"/>
                        <a:ea typeface="Poppins"/>
                        <a:cs typeface="Poppins"/>
                        <a:sym typeface="Poppins"/>
                      </a:endParaRPr>
                    </a:p>
                    <a:p>
                      <a:pPr marL="0" lvl="0" indent="0" algn="ctr" rtl="0">
                        <a:spcBef>
                          <a:spcPts val="0"/>
                        </a:spcBef>
                        <a:spcAft>
                          <a:spcPts val="0"/>
                        </a:spcAft>
                        <a:buNone/>
                      </a:pPr>
                      <a:endParaRPr lang="de-CH" dirty="0">
                        <a:solidFill>
                          <a:schemeClr val="lt1"/>
                        </a:solidFill>
                        <a:latin typeface="Poppins"/>
                        <a:ea typeface="Poppins"/>
                        <a:cs typeface="Poppins"/>
                        <a:sym typeface="Poppins"/>
                      </a:endParaRPr>
                    </a:p>
                    <a:p>
                      <a:pPr marL="0" lvl="0" indent="0" algn="ctr" rtl="0">
                        <a:spcBef>
                          <a:spcPts val="0"/>
                        </a:spcBef>
                        <a:spcAft>
                          <a:spcPts val="0"/>
                        </a:spcAft>
                        <a:buNone/>
                      </a:pPr>
                      <a:endParaRPr lang="de-CH" dirty="0">
                        <a:solidFill>
                          <a:schemeClr val="lt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619500">
                <a:tc>
                  <a:txBody>
                    <a:bodyPr/>
                    <a:lstStyle/>
                    <a:p>
                      <a:pPr marL="228600" lvl="0" indent="-203200" algn="ctr" rtl="0">
                        <a:spcBef>
                          <a:spcPts val="0"/>
                        </a:spcBef>
                        <a:spcAft>
                          <a:spcPts val="0"/>
                        </a:spcAft>
                        <a:buClr>
                          <a:schemeClr val="lt1"/>
                        </a:buClr>
                        <a:buSzPts val="1400"/>
                        <a:buFont typeface="Poppins"/>
                        <a:buChar char="●"/>
                      </a:pPr>
                      <a:r>
                        <a:rPr lang="en" dirty="0">
                          <a:solidFill>
                            <a:schemeClr val="lt1"/>
                          </a:solidFill>
                          <a:latin typeface="Poppins"/>
                          <a:ea typeface="Poppins"/>
                          <a:cs typeface="Poppins"/>
                          <a:sym typeface="Poppins"/>
                        </a:rPr>
                        <a:t>NLP</a:t>
                      </a:r>
                    </a:p>
                    <a:p>
                      <a:pPr marL="228600" lvl="0" indent="-203200" algn="ctr" rtl="0">
                        <a:spcBef>
                          <a:spcPts val="0"/>
                        </a:spcBef>
                        <a:spcAft>
                          <a:spcPts val="0"/>
                        </a:spcAft>
                        <a:buClr>
                          <a:schemeClr val="lt1"/>
                        </a:buClr>
                        <a:buSzPts val="1400"/>
                        <a:buFont typeface="Poppins"/>
                        <a:buChar char="●"/>
                      </a:pPr>
                      <a:r>
                        <a:rPr lang="en" dirty="0">
                          <a:solidFill>
                            <a:schemeClr val="lt1"/>
                          </a:solidFill>
                          <a:latin typeface="Poppins"/>
                          <a:ea typeface="Poppins"/>
                          <a:cs typeface="Poppins"/>
                          <a:sym typeface="Poppins"/>
                        </a:rPr>
                        <a:t>Fundamental Analysis</a:t>
                      </a:r>
                    </a:p>
                    <a:p>
                      <a:pPr marL="228600" lvl="0" indent="-203200" algn="ctr" rtl="0">
                        <a:spcBef>
                          <a:spcPts val="0"/>
                        </a:spcBef>
                        <a:spcAft>
                          <a:spcPts val="0"/>
                        </a:spcAft>
                        <a:buClr>
                          <a:schemeClr val="lt1"/>
                        </a:buClr>
                        <a:buSzPts val="1400"/>
                        <a:buFont typeface="Poppins"/>
                        <a:buChar char="●"/>
                      </a:pPr>
                      <a:r>
                        <a:rPr lang="en" dirty="0">
                          <a:solidFill>
                            <a:schemeClr val="lt1"/>
                          </a:solidFill>
                          <a:latin typeface="Poppins"/>
                          <a:ea typeface="Poppins"/>
                          <a:cs typeface="Poppins"/>
                          <a:sym typeface="Poppins"/>
                        </a:rPr>
                        <a:t>Visualisation</a:t>
                      </a:r>
                      <a:endParaRPr dirty="0">
                        <a:solidFill>
                          <a:schemeClr val="lt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500" dirty="0">
                          <a:solidFill>
                            <a:schemeClr val="lt1"/>
                          </a:solidFill>
                          <a:latin typeface="Poppins SemiBold"/>
                          <a:ea typeface="Poppins SemiBold"/>
                          <a:cs typeface="Poppins SemiBold"/>
                          <a:sym typeface="Poppins SemiBold"/>
                        </a:rPr>
                        <a:t>$199</a:t>
                      </a:r>
                      <a:endParaRPr sz="2500" dirty="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alpha val="20540"/>
                      </a:srgbClr>
                    </a:solidFill>
                  </a:tcPr>
                </a:tc>
                <a:extLst>
                  <a:ext uri="{0D108BD9-81ED-4DB2-BD59-A6C34878D82A}">
                    <a16:rowId xmlns:a16="http://schemas.microsoft.com/office/drawing/2014/main" val="10003"/>
                  </a:ext>
                </a:extLst>
              </a:tr>
            </a:tbl>
          </a:graphicData>
        </a:graphic>
      </p:graphicFrame>
      <p:graphicFrame>
        <p:nvGraphicFramePr>
          <p:cNvPr id="9" name="Google Shape;541;p48">
            <a:extLst>
              <a:ext uri="{FF2B5EF4-FFF2-40B4-BE49-F238E27FC236}">
                <a16:creationId xmlns:a16="http://schemas.microsoft.com/office/drawing/2014/main" id="{F121C6CF-7489-4ECE-8FB0-4FAA80D7ECBD}"/>
              </a:ext>
            </a:extLst>
          </p:cNvPr>
          <p:cNvGraphicFramePr/>
          <p:nvPr>
            <p:extLst>
              <p:ext uri="{D42A27DB-BD31-4B8C-83A1-F6EECF244321}">
                <p14:modId xmlns:p14="http://schemas.microsoft.com/office/powerpoint/2010/main" val="3745595351"/>
              </p:ext>
            </p:extLst>
          </p:nvPr>
        </p:nvGraphicFramePr>
        <p:xfrm>
          <a:off x="7923916" y="2204864"/>
          <a:ext cx="2707823" cy="3156545"/>
        </p:xfrm>
        <a:graphic>
          <a:graphicData uri="http://schemas.openxmlformats.org/drawingml/2006/table">
            <a:tbl>
              <a:tblPr>
                <a:noFill/>
              </a:tblPr>
              <a:tblGrid>
                <a:gridCol w="2707823">
                  <a:extLst>
                    <a:ext uri="{9D8B030D-6E8A-4147-A177-3AD203B41FA5}">
                      <a16:colId xmlns:a16="http://schemas.microsoft.com/office/drawing/2014/main" val="20000"/>
                    </a:ext>
                  </a:extLst>
                </a:gridCol>
              </a:tblGrid>
              <a:tr h="581075">
                <a:tc>
                  <a:txBody>
                    <a:bodyPr/>
                    <a:lstStyle/>
                    <a:p>
                      <a:pPr marL="0" lvl="0" indent="0" algn="ctr" rtl="0">
                        <a:spcBef>
                          <a:spcPts val="0"/>
                        </a:spcBef>
                        <a:spcAft>
                          <a:spcPts val="0"/>
                        </a:spcAft>
                        <a:buNone/>
                      </a:pPr>
                      <a:r>
                        <a:rPr lang="en" sz="1800" dirty="0">
                          <a:solidFill>
                            <a:schemeClr val="lt1"/>
                          </a:solidFill>
                          <a:latin typeface="Poppins SemiBold"/>
                          <a:ea typeface="Poppins SemiBold"/>
                          <a:cs typeface="Poppins SemiBold"/>
                          <a:sym typeface="Poppins SemiBold"/>
                        </a:rPr>
                        <a:t>Advanced</a:t>
                      </a:r>
                      <a:endParaRPr sz="1800" dirty="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alpha val="20540"/>
                      </a:srgb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endParaRPr lang="de-CH" dirty="0">
                        <a:solidFill>
                          <a:schemeClr val="lt1"/>
                        </a:solidFill>
                        <a:latin typeface="Poppins"/>
                        <a:ea typeface="Poppins"/>
                        <a:cs typeface="Poppins"/>
                        <a:sym typeface="Poppins"/>
                      </a:endParaRPr>
                    </a:p>
                    <a:p>
                      <a:pPr marL="0" lvl="0" indent="0" algn="ctr" rtl="0">
                        <a:spcBef>
                          <a:spcPts val="0"/>
                        </a:spcBef>
                        <a:spcAft>
                          <a:spcPts val="0"/>
                        </a:spcAft>
                        <a:buNone/>
                      </a:pPr>
                      <a:endParaRPr lang="de-CH" dirty="0">
                        <a:solidFill>
                          <a:schemeClr val="lt1"/>
                        </a:solidFill>
                        <a:latin typeface="Poppins"/>
                        <a:ea typeface="Poppins"/>
                        <a:cs typeface="Poppins"/>
                        <a:sym typeface="Poppins"/>
                      </a:endParaRPr>
                    </a:p>
                    <a:p>
                      <a:pPr marL="0" lvl="0" indent="0" algn="ctr" rtl="0">
                        <a:spcBef>
                          <a:spcPts val="0"/>
                        </a:spcBef>
                        <a:spcAft>
                          <a:spcPts val="0"/>
                        </a:spcAft>
                        <a:buNone/>
                      </a:pPr>
                      <a:endParaRPr lang="de-CH" dirty="0">
                        <a:solidFill>
                          <a:schemeClr val="lt1"/>
                        </a:solidFill>
                        <a:latin typeface="Poppins"/>
                        <a:ea typeface="Poppins"/>
                        <a:cs typeface="Poppins"/>
                        <a:sym typeface="Poppi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1"/>
                  </a:ext>
                </a:extLst>
              </a:tr>
              <a:tr h="619500">
                <a:tc>
                  <a:txBody>
                    <a:bodyPr/>
                    <a:lstStyle/>
                    <a:p>
                      <a:pPr marL="228600" lvl="0" indent="-203200" algn="ctr" rtl="0">
                        <a:spcBef>
                          <a:spcPts val="0"/>
                        </a:spcBef>
                        <a:spcAft>
                          <a:spcPts val="0"/>
                        </a:spcAft>
                        <a:buClr>
                          <a:schemeClr val="lt1"/>
                        </a:buClr>
                        <a:buSzPts val="1400"/>
                        <a:buFont typeface="Poppins"/>
                        <a:buChar char="●"/>
                      </a:pPr>
                      <a:r>
                        <a:rPr lang="en" dirty="0">
                          <a:solidFill>
                            <a:schemeClr val="lt1"/>
                          </a:solidFill>
                          <a:latin typeface="Poppins"/>
                          <a:ea typeface="Poppins"/>
                          <a:cs typeface="Poppins"/>
                          <a:sym typeface="Poppins"/>
                        </a:rPr>
                        <a:t>Optimization</a:t>
                      </a:r>
                      <a:endParaRPr dirty="0">
                        <a:solidFill>
                          <a:schemeClr val="lt1"/>
                        </a:solidFill>
                        <a:latin typeface="Poppins"/>
                        <a:ea typeface="Poppins"/>
                        <a:cs typeface="Poppins"/>
                        <a:sym typeface="Poppins"/>
                      </a:endParaRPr>
                    </a:p>
                    <a:p>
                      <a:pPr marL="228600" lvl="0" indent="-203200" algn="ctr" rtl="0">
                        <a:spcBef>
                          <a:spcPts val="0"/>
                        </a:spcBef>
                        <a:spcAft>
                          <a:spcPts val="0"/>
                        </a:spcAft>
                        <a:buClr>
                          <a:schemeClr val="lt1"/>
                        </a:buClr>
                        <a:buSzPts val="1400"/>
                        <a:buFont typeface="Poppins"/>
                        <a:buChar char="●"/>
                      </a:pPr>
                      <a:r>
                        <a:rPr lang="en" dirty="0">
                          <a:solidFill>
                            <a:schemeClr val="lt1"/>
                          </a:solidFill>
                          <a:latin typeface="Poppins"/>
                          <a:ea typeface="Poppins"/>
                          <a:cs typeface="Poppins"/>
                          <a:sym typeface="Poppins"/>
                        </a:rPr>
                        <a:t>Recommendations</a:t>
                      </a:r>
                    </a:p>
                    <a:p>
                      <a:pPr marL="228600" lvl="0" indent="-203200" algn="ctr" rtl="0">
                        <a:spcBef>
                          <a:spcPts val="0"/>
                        </a:spcBef>
                        <a:spcAft>
                          <a:spcPts val="0"/>
                        </a:spcAft>
                        <a:buClr>
                          <a:schemeClr val="lt1"/>
                        </a:buClr>
                        <a:buSzPts val="1400"/>
                        <a:buFont typeface="Poppins"/>
                        <a:buChar char="●"/>
                      </a:pPr>
                      <a:r>
                        <a:rPr lang="en" dirty="0">
                          <a:solidFill>
                            <a:schemeClr val="lt1"/>
                          </a:solidFill>
                          <a:latin typeface="Poppins"/>
                          <a:ea typeface="Poppins"/>
                          <a:cs typeface="Poppins"/>
                          <a:sym typeface="Poppins"/>
                        </a:rPr>
                        <a:t>Individualization</a:t>
                      </a: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500" dirty="0">
                          <a:solidFill>
                            <a:schemeClr val="lt1"/>
                          </a:solidFill>
                          <a:latin typeface="Poppins SemiBold"/>
                          <a:ea typeface="Poppins SemiBold"/>
                          <a:cs typeface="Poppins SemiBold"/>
                          <a:sym typeface="Poppins SemiBold"/>
                        </a:rPr>
                        <a:t>$599</a:t>
                      </a:r>
                      <a:endParaRPr sz="2500" dirty="0">
                        <a:solidFill>
                          <a:schemeClr val="lt1"/>
                        </a:solidFill>
                        <a:latin typeface="Poppins SemiBold"/>
                        <a:ea typeface="Poppins SemiBold"/>
                        <a:cs typeface="Poppins SemiBold"/>
                        <a:sym typeface="Poppins SemiBo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alpha val="20540"/>
                      </a:srgbClr>
                    </a:solidFill>
                  </a:tcPr>
                </a:tc>
                <a:extLst>
                  <a:ext uri="{0D108BD9-81ED-4DB2-BD59-A6C34878D82A}">
                    <a16:rowId xmlns:a16="http://schemas.microsoft.com/office/drawing/2014/main" val="10003"/>
                  </a:ext>
                </a:extLst>
              </a:tr>
            </a:tbl>
          </a:graphicData>
        </a:graphic>
      </p:graphicFrame>
      <p:sp>
        <p:nvSpPr>
          <p:cNvPr id="10" name="Google Shape;494;p47">
            <a:extLst>
              <a:ext uri="{FF2B5EF4-FFF2-40B4-BE49-F238E27FC236}">
                <a16:creationId xmlns:a16="http://schemas.microsoft.com/office/drawing/2014/main" id="{89C9ACFA-1EFE-4429-B0AF-C43169F6E171}"/>
              </a:ext>
            </a:extLst>
          </p:cNvPr>
          <p:cNvSpPr/>
          <p:nvPr/>
        </p:nvSpPr>
        <p:spPr>
          <a:xfrm>
            <a:off x="2586715" y="2997316"/>
            <a:ext cx="572700" cy="57270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515;p47">
            <a:extLst>
              <a:ext uri="{FF2B5EF4-FFF2-40B4-BE49-F238E27FC236}">
                <a16:creationId xmlns:a16="http://schemas.microsoft.com/office/drawing/2014/main" id="{79638045-7405-4930-941D-E849A9AEA801}"/>
              </a:ext>
            </a:extLst>
          </p:cNvPr>
          <p:cNvGrpSpPr/>
          <p:nvPr/>
        </p:nvGrpSpPr>
        <p:grpSpPr>
          <a:xfrm>
            <a:off x="2739662" y="3071914"/>
            <a:ext cx="266806" cy="349541"/>
            <a:chOff x="4108187" y="1485559"/>
            <a:chExt cx="266806" cy="349541"/>
          </a:xfrm>
        </p:grpSpPr>
        <p:sp>
          <p:nvSpPr>
            <p:cNvPr id="12" name="Google Shape;516;p47">
              <a:extLst>
                <a:ext uri="{FF2B5EF4-FFF2-40B4-BE49-F238E27FC236}">
                  <a16:creationId xmlns:a16="http://schemas.microsoft.com/office/drawing/2014/main" id="{B6ADC939-2B42-4A79-B279-06DA9A8C89F6}"/>
                </a:ext>
              </a:extLst>
            </p:cNvPr>
            <p:cNvSpPr/>
            <p:nvPr/>
          </p:nvSpPr>
          <p:spPr>
            <a:xfrm>
              <a:off x="4170044" y="1742308"/>
              <a:ext cx="143095" cy="41789"/>
            </a:xfrm>
            <a:custGeom>
              <a:avLst/>
              <a:gdLst/>
              <a:ahLst/>
              <a:cxnLst/>
              <a:rect l="l" t="t" r="r" b="b"/>
              <a:pathLst>
                <a:path w="4407" h="1287" extrusionOk="0">
                  <a:moveTo>
                    <a:pt x="1" y="0"/>
                  </a:moveTo>
                  <a:lnTo>
                    <a:pt x="1" y="1286"/>
                  </a:lnTo>
                  <a:lnTo>
                    <a:pt x="4406" y="1286"/>
                  </a:lnTo>
                  <a:lnTo>
                    <a:pt x="4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7;p47">
              <a:extLst>
                <a:ext uri="{FF2B5EF4-FFF2-40B4-BE49-F238E27FC236}">
                  <a16:creationId xmlns:a16="http://schemas.microsoft.com/office/drawing/2014/main" id="{481E9F32-4A2B-439C-9861-EEDFE01A5D5B}"/>
                </a:ext>
              </a:extLst>
            </p:cNvPr>
            <p:cNvSpPr/>
            <p:nvPr/>
          </p:nvSpPr>
          <p:spPr>
            <a:xfrm>
              <a:off x="4108187" y="1526570"/>
              <a:ext cx="266806" cy="308530"/>
            </a:xfrm>
            <a:custGeom>
              <a:avLst/>
              <a:gdLst/>
              <a:ahLst/>
              <a:cxnLst/>
              <a:rect l="l" t="t" r="r" b="b"/>
              <a:pathLst>
                <a:path w="8217" h="9502" extrusionOk="0">
                  <a:moveTo>
                    <a:pt x="1572" y="2215"/>
                  </a:moveTo>
                  <a:cubicBezTo>
                    <a:pt x="1763" y="2215"/>
                    <a:pt x="1906" y="2358"/>
                    <a:pt x="1906" y="2548"/>
                  </a:cubicBezTo>
                  <a:cubicBezTo>
                    <a:pt x="1906" y="2715"/>
                    <a:pt x="1763" y="2858"/>
                    <a:pt x="1572" y="2858"/>
                  </a:cubicBezTo>
                  <a:cubicBezTo>
                    <a:pt x="1405" y="2858"/>
                    <a:pt x="1263" y="2715"/>
                    <a:pt x="1263" y="2548"/>
                  </a:cubicBezTo>
                  <a:cubicBezTo>
                    <a:pt x="1263" y="2358"/>
                    <a:pt x="1405" y="2215"/>
                    <a:pt x="1572" y="2215"/>
                  </a:cubicBezTo>
                  <a:close/>
                  <a:moveTo>
                    <a:pt x="6645" y="2215"/>
                  </a:moveTo>
                  <a:cubicBezTo>
                    <a:pt x="6811" y="2215"/>
                    <a:pt x="6954" y="2358"/>
                    <a:pt x="6954" y="2548"/>
                  </a:cubicBezTo>
                  <a:cubicBezTo>
                    <a:pt x="6954" y="2715"/>
                    <a:pt x="6811" y="2858"/>
                    <a:pt x="6645" y="2858"/>
                  </a:cubicBezTo>
                  <a:lnTo>
                    <a:pt x="2834" y="2858"/>
                  </a:lnTo>
                  <a:cubicBezTo>
                    <a:pt x="2668" y="2858"/>
                    <a:pt x="2525" y="2715"/>
                    <a:pt x="2525" y="2548"/>
                  </a:cubicBezTo>
                  <a:cubicBezTo>
                    <a:pt x="2525" y="2358"/>
                    <a:pt x="2668" y="2215"/>
                    <a:pt x="2834" y="2215"/>
                  </a:cubicBezTo>
                  <a:close/>
                  <a:moveTo>
                    <a:pt x="1572" y="3477"/>
                  </a:moveTo>
                  <a:cubicBezTo>
                    <a:pt x="1763" y="3477"/>
                    <a:pt x="1906" y="3620"/>
                    <a:pt x="1906" y="3810"/>
                  </a:cubicBezTo>
                  <a:cubicBezTo>
                    <a:pt x="1906" y="3977"/>
                    <a:pt x="1763" y="4120"/>
                    <a:pt x="1572" y="4120"/>
                  </a:cubicBezTo>
                  <a:cubicBezTo>
                    <a:pt x="1405" y="4120"/>
                    <a:pt x="1263" y="3977"/>
                    <a:pt x="1263" y="3810"/>
                  </a:cubicBezTo>
                  <a:cubicBezTo>
                    <a:pt x="1263" y="3620"/>
                    <a:pt x="1405" y="3477"/>
                    <a:pt x="1572" y="3477"/>
                  </a:cubicBezTo>
                  <a:close/>
                  <a:moveTo>
                    <a:pt x="6645" y="3477"/>
                  </a:moveTo>
                  <a:cubicBezTo>
                    <a:pt x="6811" y="3477"/>
                    <a:pt x="6954" y="3620"/>
                    <a:pt x="6954" y="3810"/>
                  </a:cubicBezTo>
                  <a:cubicBezTo>
                    <a:pt x="6954" y="3977"/>
                    <a:pt x="6811" y="4120"/>
                    <a:pt x="6645" y="4120"/>
                  </a:cubicBezTo>
                  <a:lnTo>
                    <a:pt x="2834" y="4120"/>
                  </a:lnTo>
                  <a:cubicBezTo>
                    <a:pt x="2668" y="4120"/>
                    <a:pt x="2525" y="3977"/>
                    <a:pt x="2525" y="3810"/>
                  </a:cubicBezTo>
                  <a:cubicBezTo>
                    <a:pt x="2525" y="3620"/>
                    <a:pt x="2668" y="3477"/>
                    <a:pt x="2834" y="3477"/>
                  </a:cubicBezTo>
                  <a:close/>
                  <a:moveTo>
                    <a:pt x="1572" y="4763"/>
                  </a:moveTo>
                  <a:cubicBezTo>
                    <a:pt x="1763" y="4763"/>
                    <a:pt x="1906" y="4882"/>
                    <a:pt x="1906" y="5072"/>
                  </a:cubicBezTo>
                  <a:cubicBezTo>
                    <a:pt x="1906" y="5239"/>
                    <a:pt x="1763" y="5382"/>
                    <a:pt x="1572" y="5382"/>
                  </a:cubicBezTo>
                  <a:cubicBezTo>
                    <a:pt x="1405" y="5382"/>
                    <a:pt x="1263" y="5239"/>
                    <a:pt x="1263" y="5072"/>
                  </a:cubicBezTo>
                  <a:cubicBezTo>
                    <a:pt x="1263" y="4882"/>
                    <a:pt x="1405" y="4763"/>
                    <a:pt x="1572" y="4763"/>
                  </a:cubicBezTo>
                  <a:close/>
                  <a:moveTo>
                    <a:pt x="6645" y="4763"/>
                  </a:moveTo>
                  <a:cubicBezTo>
                    <a:pt x="6811" y="4763"/>
                    <a:pt x="6954" y="4882"/>
                    <a:pt x="6954" y="5072"/>
                  </a:cubicBezTo>
                  <a:cubicBezTo>
                    <a:pt x="6954" y="5239"/>
                    <a:pt x="6811" y="5382"/>
                    <a:pt x="6645" y="5382"/>
                  </a:cubicBezTo>
                  <a:lnTo>
                    <a:pt x="2834" y="5382"/>
                  </a:lnTo>
                  <a:cubicBezTo>
                    <a:pt x="2668" y="5382"/>
                    <a:pt x="2525" y="5239"/>
                    <a:pt x="2525" y="5072"/>
                  </a:cubicBezTo>
                  <a:cubicBezTo>
                    <a:pt x="2525" y="4882"/>
                    <a:pt x="2668" y="4763"/>
                    <a:pt x="2834" y="4763"/>
                  </a:cubicBezTo>
                  <a:close/>
                  <a:moveTo>
                    <a:pt x="6645" y="6025"/>
                  </a:moveTo>
                  <a:cubicBezTo>
                    <a:pt x="6811" y="6025"/>
                    <a:pt x="6954" y="6168"/>
                    <a:pt x="6954" y="6335"/>
                  </a:cubicBezTo>
                  <a:lnTo>
                    <a:pt x="6954" y="8240"/>
                  </a:lnTo>
                  <a:cubicBezTo>
                    <a:pt x="6954" y="8430"/>
                    <a:pt x="6811" y="8573"/>
                    <a:pt x="6645" y="8573"/>
                  </a:cubicBezTo>
                  <a:lnTo>
                    <a:pt x="1572" y="8573"/>
                  </a:lnTo>
                  <a:cubicBezTo>
                    <a:pt x="1405" y="8573"/>
                    <a:pt x="1263" y="8430"/>
                    <a:pt x="1263" y="8240"/>
                  </a:cubicBezTo>
                  <a:lnTo>
                    <a:pt x="1263" y="6335"/>
                  </a:lnTo>
                  <a:cubicBezTo>
                    <a:pt x="1263" y="6168"/>
                    <a:pt x="1405" y="6025"/>
                    <a:pt x="1572" y="6025"/>
                  </a:cubicBezTo>
                  <a:close/>
                  <a:moveTo>
                    <a:pt x="310" y="0"/>
                  </a:moveTo>
                  <a:cubicBezTo>
                    <a:pt x="143" y="0"/>
                    <a:pt x="0" y="143"/>
                    <a:pt x="0" y="310"/>
                  </a:cubicBezTo>
                  <a:lnTo>
                    <a:pt x="0" y="9192"/>
                  </a:lnTo>
                  <a:cubicBezTo>
                    <a:pt x="0" y="9359"/>
                    <a:pt x="143" y="9502"/>
                    <a:pt x="310" y="9502"/>
                  </a:cubicBezTo>
                  <a:lnTo>
                    <a:pt x="7907" y="9502"/>
                  </a:lnTo>
                  <a:cubicBezTo>
                    <a:pt x="8074" y="9502"/>
                    <a:pt x="8216" y="9359"/>
                    <a:pt x="8216" y="9192"/>
                  </a:cubicBezTo>
                  <a:lnTo>
                    <a:pt x="8216" y="310"/>
                  </a:lnTo>
                  <a:cubicBezTo>
                    <a:pt x="8216" y="143"/>
                    <a:pt x="8074" y="0"/>
                    <a:pt x="7907" y="0"/>
                  </a:cubicBezTo>
                  <a:lnTo>
                    <a:pt x="6002" y="0"/>
                  </a:lnTo>
                  <a:lnTo>
                    <a:pt x="6002" y="310"/>
                  </a:lnTo>
                  <a:cubicBezTo>
                    <a:pt x="6002" y="834"/>
                    <a:pt x="5573" y="1262"/>
                    <a:pt x="5049" y="1262"/>
                  </a:cubicBezTo>
                  <a:lnTo>
                    <a:pt x="3168" y="1262"/>
                  </a:lnTo>
                  <a:cubicBezTo>
                    <a:pt x="2644" y="1262"/>
                    <a:pt x="2215" y="834"/>
                    <a:pt x="2215" y="310"/>
                  </a:cubicBezTo>
                  <a:lnTo>
                    <a:pt x="22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8;p47">
              <a:extLst>
                <a:ext uri="{FF2B5EF4-FFF2-40B4-BE49-F238E27FC236}">
                  <a16:creationId xmlns:a16="http://schemas.microsoft.com/office/drawing/2014/main" id="{6D941FBE-58DE-4D2B-B5DE-2CD80CDDF311}"/>
                </a:ext>
              </a:extLst>
            </p:cNvPr>
            <p:cNvSpPr/>
            <p:nvPr/>
          </p:nvSpPr>
          <p:spPr>
            <a:xfrm>
              <a:off x="4200210" y="1485559"/>
              <a:ext cx="82766" cy="61141"/>
            </a:xfrm>
            <a:custGeom>
              <a:avLst/>
              <a:gdLst/>
              <a:ahLst/>
              <a:cxnLst/>
              <a:rect l="l" t="t" r="r" b="b"/>
              <a:pathLst>
                <a:path w="2549" h="1883" extrusionOk="0">
                  <a:moveTo>
                    <a:pt x="1286" y="1"/>
                  </a:moveTo>
                  <a:cubicBezTo>
                    <a:pt x="929" y="1"/>
                    <a:pt x="643" y="287"/>
                    <a:pt x="643" y="620"/>
                  </a:cubicBezTo>
                  <a:lnTo>
                    <a:pt x="334" y="620"/>
                  </a:lnTo>
                  <a:cubicBezTo>
                    <a:pt x="143" y="620"/>
                    <a:pt x="0" y="763"/>
                    <a:pt x="0" y="930"/>
                  </a:cubicBezTo>
                  <a:lnTo>
                    <a:pt x="0" y="1573"/>
                  </a:lnTo>
                  <a:cubicBezTo>
                    <a:pt x="0" y="1739"/>
                    <a:pt x="143" y="1882"/>
                    <a:pt x="334" y="1882"/>
                  </a:cubicBezTo>
                  <a:lnTo>
                    <a:pt x="2215" y="1882"/>
                  </a:lnTo>
                  <a:cubicBezTo>
                    <a:pt x="2406" y="1882"/>
                    <a:pt x="2548" y="1739"/>
                    <a:pt x="2548" y="1573"/>
                  </a:cubicBezTo>
                  <a:lnTo>
                    <a:pt x="2548" y="930"/>
                  </a:lnTo>
                  <a:cubicBezTo>
                    <a:pt x="2548" y="763"/>
                    <a:pt x="2406" y="620"/>
                    <a:pt x="2215" y="620"/>
                  </a:cubicBezTo>
                  <a:lnTo>
                    <a:pt x="1905" y="620"/>
                  </a:lnTo>
                  <a:cubicBezTo>
                    <a:pt x="1905" y="287"/>
                    <a:pt x="1620" y="1"/>
                    <a:pt x="1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491;p47">
            <a:extLst>
              <a:ext uri="{FF2B5EF4-FFF2-40B4-BE49-F238E27FC236}">
                <a16:creationId xmlns:a16="http://schemas.microsoft.com/office/drawing/2014/main" id="{86B5065C-A77D-4394-80FB-70197FF409FF}"/>
              </a:ext>
            </a:extLst>
          </p:cNvPr>
          <p:cNvSpPr/>
          <p:nvPr/>
        </p:nvSpPr>
        <p:spPr>
          <a:xfrm>
            <a:off x="5731146" y="2996952"/>
            <a:ext cx="572700" cy="57270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509;p47">
            <a:extLst>
              <a:ext uri="{FF2B5EF4-FFF2-40B4-BE49-F238E27FC236}">
                <a16:creationId xmlns:a16="http://schemas.microsoft.com/office/drawing/2014/main" id="{AC87ABFF-BCD1-4820-AB50-27023C8CA4D1}"/>
              </a:ext>
            </a:extLst>
          </p:cNvPr>
          <p:cNvGrpSpPr/>
          <p:nvPr/>
        </p:nvGrpSpPr>
        <p:grpSpPr>
          <a:xfrm>
            <a:off x="5844311" y="3104961"/>
            <a:ext cx="352665" cy="349743"/>
            <a:chOff x="4719065" y="1485559"/>
            <a:chExt cx="352665" cy="349743"/>
          </a:xfrm>
          <a:solidFill>
            <a:schemeClr val="tx1"/>
          </a:solidFill>
        </p:grpSpPr>
        <p:sp>
          <p:nvSpPr>
            <p:cNvPr id="19" name="Google Shape;510;p47">
              <a:extLst>
                <a:ext uri="{FF2B5EF4-FFF2-40B4-BE49-F238E27FC236}">
                  <a16:creationId xmlns:a16="http://schemas.microsoft.com/office/drawing/2014/main" id="{9E348E4E-436F-49F2-ACA5-955B90745E91}"/>
                </a:ext>
              </a:extLst>
            </p:cNvPr>
            <p:cNvSpPr/>
            <p:nvPr/>
          </p:nvSpPr>
          <p:spPr>
            <a:xfrm>
              <a:off x="4937140" y="1703635"/>
              <a:ext cx="60362" cy="59582"/>
            </a:xfrm>
            <a:custGeom>
              <a:avLst/>
              <a:gdLst/>
              <a:ahLst/>
              <a:cxnLst/>
              <a:rect l="l" t="t" r="r" b="b"/>
              <a:pathLst>
                <a:path w="1859" h="1835" extrusionOk="0">
                  <a:moveTo>
                    <a:pt x="1334" y="1"/>
                  </a:moveTo>
                  <a:cubicBezTo>
                    <a:pt x="977" y="524"/>
                    <a:pt x="524" y="977"/>
                    <a:pt x="1" y="1334"/>
                  </a:cubicBezTo>
                  <a:lnTo>
                    <a:pt x="501" y="1834"/>
                  </a:lnTo>
                  <a:lnTo>
                    <a:pt x="1858" y="501"/>
                  </a:lnTo>
                  <a:lnTo>
                    <a:pt x="13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11;p47">
              <a:extLst>
                <a:ext uri="{FF2B5EF4-FFF2-40B4-BE49-F238E27FC236}">
                  <a16:creationId xmlns:a16="http://schemas.microsoft.com/office/drawing/2014/main" id="{F54A082A-11ED-4A13-8A14-5E7FFA155EEB}"/>
                </a:ext>
              </a:extLst>
            </p:cNvPr>
            <p:cNvSpPr/>
            <p:nvPr/>
          </p:nvSpPr>
          <p:spPr>
            <a:xfrm>
              <a:off x="4968085" y="1734580"/>
              <a:ext cx="103644" cy="100722"/>
            </a:xfrm>
            <a:custGeom>
              <a:avLst/>
              <a:gdLst/>
              <a:ahLst/>
              <a:cxnLst/>
              <a:rect l="l" t="t" r="r" b="b"/>
              <a:pathLst>
                <a:path w="3192" h="3102" extrusionOk="0">
                  <a:moveTo>
                    <a:pt x="1334" y="0"/>
                  </a:moveTo>
                  <a:lnTo>
                    <a:pt x="0" y="1334"/>
                  </a:lnTo>
                  <a:lnTo>
                    <a:pt x="1500" y="2834"/>
                  </a:lnTo>
                  <a:cubicBezTo>
                    <a:pt x="1679" y="3013"/>
                    <a:pt x="1917" y="3102"/>
                    <a:pt x="2158" y="3102"/>
                  </a:cubicBezTo>
                  <a:cubicBezTo>
                    <a:pt x="2399" y="3102"/>
                    <a:pt x="2644" y="3013"/>
                    <a:pt x="2834" y="2834"/>
                  </a:cubicBezTo>
                  <a:cubicBezTo>
                    <a:pt x="3191" y="2453"/>
                    <a:pt x="3191" y="1858"/>
                    <a:pt x="2834" y="1477"/>
                  </a:cubicBezTo>
                  <a:lnTo>
                    <a:pt x="13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2;p47">
              <a:extLst>
                <a:ext uri="{FF2B5EF4-FFF2-40B4-BE49-F238E27FC236}">
                  <a16:creationId xmlns:a16="http://schemas.microsoft.com/office/drawing/2014/main" id="{F14D6506-4D23-4DD8-9967-A8A2AD5121CD}"/>
                </a:ext>
              </a:extLst>
            </p:cNvPr>
            <p:cNvSpPr/>
            <p:nvPr/>
          </p:nvSpPr>
          <p:spPr>
            <a:xfrm>
              <a:off x="4842033" y="1608527"/>
              <a:ext cx="20911" cy="20131"/>
            </a:xfrm>
            <a:custGeom>
              <a:avLst/>
              <a:gdLst/>
              <a:ahLst/>
              <a:cxnLst/>
              <a:rect l="l" t="t" r="r" b="b"/>
              <a:pathLst>
                <a:path w="644" h="620" extrusionOk="0">
                  <a:moveTo>
                    <a:pt x="310" y="0"/>
                  </a:moveTo>
                  <a:cubicBezTo>
                    <a:pt x="143" y="0"/>
                    <a:pt x="0" y="143"/>
                    <a:pt x="0" y="310"/>
                  </a:cubicBezTo>
                  <a:cubicBezTo>
                    <a:pt x="0" y="477"/>
                    <a:pt x="143" y="620"/>
                    <a:pt x="310" y="620"/>
                  </a:cubicBezTo>
                  <a:cubicBezTo>
                    <a:pt x="500" y="620"/>
                    <a:pt x="643" y="477"/>
                    <a:pt x="643" y="310"/>
                  </a:cubicBezTo>
                  <a:cubicBezTo>
                    <a:pt x="643" y="143"/>
                    <a:pt x="500" y="0"/>
                    <a:pt x="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3;p47">
              <a:extLst>
                <a:ext uri="{FF2B5EF4-FFF2-40B4-BE49-F238E27FC236}">
                  <a16:creationId xmlns:a16="http://schemas.microsoft.com/office/drawing/2014/main" id="{361DAB0C-97AB-4458-9BA7-337918CC28E0}"/>
                </a:ext>
              </a:extLst>
            </p:cNvPr>
            <p:cNvSpPr/>
            <p:nvPr/>
          </p:nvSpPr>
          <p:spPr>
            <a:xfrm>
              <a:off x="4784819" y="1546670"/>
              <a:ext cx="134556" cy="143842"/>
            </a:xfrm>
            <a:custGeom>
              <a:avLst/>
              <a:gdLst/>
              <a:ahLst/>
              <a:cxnLst/>
              <a:rect l="l" t="t" r="r" b="b"/>
              <a:pathLst>
                <a:path w="4144" h="4430" extrusionOk="0">
                  <a:moveTo>
                    <a:pt x="2072" y="1262"/>
                  </a:moveTo>
                  <a:cubicBezTo>
                    <a:pt x="2596" y="1262"/>
                    <a:pt x="3025" y="1691"/>
                    <a:pt x="3025" y="2215"/>
                  </a:cubicBezTo>
                  <a:cubicBezTo>
                    <a:pt x="3025" y="2739"/>
                    <a:pt x="2596" y="3168"/>
                    <a:pt x="2072" y="3168"/>
                  </a:cubicBezTo>
                  <a:cubicBezTo>
                    <a:pt x="1548" y="3168"/>
                    <a:pt x="1143" y="2739"/>
                    <a:pt x="1143" y="2215"/>
                  </a:cubicBezTo>
                  <a:cubicBezTo>
                    <a:pt x="1143" y="1691"/>
                    <a:pt x="1548" y="1262"/>
                    <a:pt x="2072" y="1262"/>
                  </a:cubicBezTo>
                  <a:close/>
                  <a:moveTo>
                    <a:pt x="1762" y="0"/>
                  </a:moveTo>
                  <a:lnTo>
                    <a:pt x="1762" y="429"/>
                  </a:lnTo>
                  <a:cubicBezTo>
                    <a:pt x="1762" y="572"/>
                    <a:pt x="1691" y="691"/>
                    <a:pt x="1548" y="738"/>
                  </a:cubicBezTo>
                  <a:cubicBezTo>
                    <a:pt x="1381" y="810"/>
                    <a:pt x="1215" y="905"/>
                    <a:pt x="1072" y="1024"/>
                  </a:cubicBezTo>
                  <a:cubicBezTo>
                    <a:pt x="1008" y="1075"/>
                    <a:pt x="937" y="1099"/>
                    <a:pt x="867" y="1099"/>
                  </a:cubicBezTo>
                  <a:cubicBezTo>
                    <a:pt x="806" y="1099"/>
                    <a:pt x="746" y="1081"/>
                    <a:pt x="691" y="1048"/>
                  </a:cubicBezTo>
                  <a:lnTo>
                    <a:pt x="333" y="834"/>
                  </a:lnTo>
                  <a:lnTo>
                    <a:pt x="0" y="1381"/>
                  </a:lnTo>
                  <a:lnTo>
                    <a:pt x="381" y="1596"/>
                  </a:lnTo>
                  <a:cubicBezTo>
                    <a:pt x="500" y="1667"/>
                    <a:pt x="548" y="1786"/>
                    <a:pt x="524" y="1929"/>
                  </a:cubicBezTo>
                  <a:cubicBezTo>
                    <a:pt x="524" y="2024"/>
                    <a:pt x="500" y="2120"/>
                    <a:pt x="500" y="2215"/>
                  </a:cubicBezTo>
                  <a:cubicBezTo>
                    <a:pt x="500" y="2310"/>
                    <a:pt x="524" y="2405"/>
                    <a:pt x="524" y="2501"/>
                  </a:cubicBezTo>
                  <a:cubicBezTo>
                    <a:pt x="548" y="2644"/>
                    <a:pt x="500" y="2763"/>
                    <a:pt x="381" y="2834"/>
                  </a:cubicBezTo>
                  <a:lnTo>
                    <a:pt x="0" y="3048"/>
                  </a:lnTo>
                  <a:lnTo>
                    <a:pt x="333" y="3596"/>
                  </a:lnTo>
                  <a:lnTo>
                    <a:pt x="691" y="3382"/>
                  </a:lnTo>
                  <a:cubicBezTo>
                    <a:pt x="741" y="3352"/>
                    <a:pt x="795" y="3339"/>
                    <a:pt x="849" y="3339"/>
                  </a:cubicBezTo>
                  <a:cubicBezTo>
                    <a:pt x="925" y="3339"/>
                    <a:pt x="1003" y="3364"/>
                    <a:pt x="1072" y="3406"/>
                  </a:cubicBezTo>
                  <a:cubicBezTo>
                    <a:pt x="1215" y="3549"/>
                    <a:pt x="1381" y="3644"/>
                    <a:pt x="1548" y="3691"/>
                  </a:cubicBezTo>
                  <a:cubicBezTo>
                    <a:pt x="1691" y="3739"/>
                    <a:pt x="1762" y="3858"/>
                    <a:pt x="1762" y="4001"/>
                  </a:cubicBezTo>
                  <a:lnTo>
                    <a:pt x="1762" y="4430"/>
                  </a:lnTo>
                  <a:lnTo>
                    <a:pt x="2405" y="4430"/>
                  </a:lnTo>
                  <a:lnTo>
                    <a:pt x="2405" y="4001"/>
                  </a:lnTo>
                  <a:cubicBezTo>
                    <a:pt x="2405" y="3858"/>
                    <a:pt x="2477" y="3739"/>
                    <a:pt x="2596" y="3691"/>
                  </a:cubicBezTo>
                  <a:cubicBezTo>
                    <a:pt x="2786" y="3644"/>
                    <a:pt x="2953" y="3549"/>
                    <a:pt x="3096" y="3406"/>
                  </a:cubicBezTo>
                  <a:cubicBezTo>
                    <a:pt x="3151" y="3364"/>
                    <a:pt x="3223" y="3339"/>
                    <a:pt x="3296" y="3339"/>
                  </a:cubicBezTo>
                  <a:cubicBezTo>
                    <a:pt x="3349" y="3339"/>
                    <a:pt x="3403" y="3352"/>
                    <a:pt x="3453" y="3382"/>
                  </a:cubicBezTo>
                  <a:lnTo>
                    <a:pt x="3834" y="3596"/>
                  </a:lnTo>
                  <a:lnTo>
                    <a:pt x="4144" y="3048"/>
                  </a:lnTo>
                  <a:lnTo>
                    <a:pt x="3787" y="2834"/>
                  </a:lnTo>
                  <a:cubicBezTo>
                    <a:pt x="3668" y="2763"/>
                    <a:pt x="3596" y="2644"/>
                    <a:pt x="3620" y="2501"/>
                  </a:cubicBezTo>
                  <a:cubicBezTo>
                    <a:pt x="3644" y="2405"/>
                    <a:pt x="3668" y="2310"/>
                    <a:pt x="3668" y="2215"/>
                  </a:cubicBezTo>
                  <a:cubicBezTo>
                    <a:pt x="3668" y="2120"/>
                    <a:pt x="3644" y="2024"/>
                    <a:pt x="3620" y="1929"/>
                  </a:cubicBezTo>
                  <a:cubicBezTo>
                    <a:pt x="3596" y="1786"/>
                    <a:pt x="3668" y="1667"/>
                    <a:pt x="3787" y="1596"/>
                  </a:cubicBezTo>
                  <a:lnTo>
                    <a:pt x="4144" y="1381"/>
                  </a:lnTo>
                  <a:lnTo>
                    <a:pt x="3834" y="834"/>
                  </a:lnTo>
                  <a:lnTo>
                    <a:pt x="3453" y="1048"/>
                  </a:lnTo>
                  <a:cubicBezTo>
                    <a:pt x="3398" y="1081"/>
                    <a:pt x="3338" y="1099"/>
                    <a:pt x="3279" y="1099"/>
                  </a:cubicBezTo>
                  <a:cubicBezTo>
                    <a:pt x="3212" y="1099"/>
                    <a:pt x="3147" y="1075"/>
                    <a:pt x="3096" y="1024"/>
                  </a:cubicBezTo>
                  <a:cubicBezTo>
                    <a:pt x="2953" y="905"/>
                    <a:pt x="2786" y="810"/>
                    <a:pt x="2596" y="738"/>
                  </a:cubicBezTo>
                  <a:cubicBezTo>
                    <a:pt x="2477" y="691"/>
                    <a:pt x="2405" y="572"/>
                    <a:pt x="2405" y="429"/>
                  </a:cubicBezTo>
                  <a:lnTo>
                    <a:pt x="24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4;p47">
              <a:extLst>
                <a:ext uri="{FF2B5EF4-FFF2-40B4-BE49-F238E27FC236}">
                  <a16:creationId xmlns:a16="http://schemas.microsoft.com/office/drawing/2014/main" id="{F064B2AF-8442-4E8C-AF73-5F65FF35E68A}"/>
                </a:ext>
              </a:extLst>
            </p:cNvPr>
            <p:cNvSpPr/>
            <p:nvPr/>
          </p:nvSpPr>
          <p:spPr>
            <a:xfrm>
              <a:off x="4719065" y="1485559"/>
              <a:ext cx="266806" cy="266027"/>
            </a:xfrm>
            <a:custGeom>
              <a:avLst/>
              <a:gdLst/>
              <a:ahLst/>
              <a:cxnLst/>
              <a:rect l="l" t="t" r="r" b="b"/>
              <a:pathLst>
                <a:path w="8217" h="8193" extrusionOk="0">
                  <a:moveTo>
                    <a:pt x="4740" y="1263"/>
                  </a:moveTo>
                  <a:cubicBezTo>
                    <a:pt x="4907" y="1263"/>
                    <a:pt x="5050" y="1406"/>
                    <a:pt x="5050" y="1573"/>
                  </a:cubicBezTo>
                  <a:lnTo>
                    <a:pt x="5050" y="2120"/>
                  </a:lnTo>
                  <a:cubicBezTo>
                    <a:pt x="5145" y="2168"/>
                    <a:pt x="5264" y="2216"/>
                    <a:pt x="5359" y="2287"/>
                  </a:cubicBezTo>
                  <a:lnTo>
                    <a:pt x="5812" y="2025"/>
                  </a:lnTo>
                  <a:cubicBezTo>
                    <a:pt x="5871" y="1991"/>
                    <a:pt x="5933" y="1976"/>
                    <a:pt x="5991" y="1976"/>
                  </a:cubicBezTo>
                  <a:cubicBezTo>
                    <a:pt x="6098" y="1976"/>
                    <a:pt x="6194" y="2028"/>
                    <a:pt x="6240" y="2120"/>
                  </a:cubicBezTo>
                  <a:lnTo>
                    <a:pt x="6883" y="3216"/>
                  </a:lnTo>
                  <a:cubicBezTo>
                    <a:pt x="6978" y="3382"/>
                    <a:pt x="6907" y="3573"/>
                    <a:pt x="6764" y="3644"/>
                  </a:cubicBezTo>
                  <a:lnTo>
                    <a:pt x="6312" y="3930"/>
                  </a:lnTo>
                  <a:cubicBezTo>
                    <a:pt x="6312" y="3978"/>
                    <a:pt x="6312" y="4049"/>
                    <a:pt x="6312" y="4097"/>
                  </a:cubicBezTo>
                  <a:cubicBezTo>
                    <a:pt x="6312" y="4168"/>
                    <a:pt x="6312" y="4216"/>
                    <a:pt x="6312" y="4287"/>
                  </a:cubicBezTo>
                  <a:lnTo>
                    <a:pt x="6764" y="4549"/>
                  </a:lnTo>
                  <a:cubicBezTo>
                    <a:pt x="6907" y="4621"/>
                    <a:pt x="6978" y="4811"/>
                    <a:pt x="6883" y="4978"/>
                  </a:cubicBezTo>
                  <a:lnTo>
                    <a:pt x="6240" y="6074"/>
                  </a:lnTo>
                  <a:cubicBezTo>
                    <a:pt x="6191" y="6172"/>
                    <a:pt x="6085" y="6225"/>
                    <a:pt x="5969" y="6225"/>
                  </a:cubicBezTo>
                  <a:cubicBezTo>
                    <a:pt x="5917" y="6225"/>
                    <a:pt x="5863" y="6215"/>
                    <a:pt x="5812" y="6193"/>
                  </a:cubicBezTo>
                  <a:lnTo>
                    <a:pt x="5359" y="5907"/>
                  </a:lnTo>
                  <a:cubicBezTo>
                    <a:pt x="5264" y="5978"/>
                    <a:pt x="5145" y="6026"/>
                    <a:pt x="5050" y="6097"/>
                  </a:cubicBezTo>
                  <a:lnTo>
                    <a:pt x="5050" y="6621"/>
                  </a:lnTo>
                  <a:cubicBezTo>
                    <a:pt x="5050" y="6788"/>
                    <a:pt x="4907" y="6931"/>
                    <a:pt x="4740" y="6931"/>
                  </a:cubicBezTo>
                  <a:lnTo>
                    <a:pt x="3478" y="6931"/>
                  </a:lnTo>
                  <a:cubicBezTo>
                    <a:pt x="3287" y="6931"/>
                    <a:pt x="3168" y="6788"/>
                    <a:pt x="3168" y="6621"/>
                  </a:cubicBezTo>
                  <a:lnTo>
                    <a:pt x="3168" y="6097"/>
                  </a:lnTo>
                  <a:cubicBezTo>
                    <a:pt x="3049" y="6026"/>
                    <a:pt x="2954" y="5978"/>
                    <a:pt x="2859" y="5907"/>
                  </a:cubicBezTo>
                  <a:lnTo>
                    <a:pt x="2382" y="6193"/>
                  </a:lnTo>
                  <a:cubicBezTo>
                    <a:pt x="2338" y="6215"/>
                    <a:pt x="2289" y="6225"/>
                    <a:pt x="2240" y="6225"/>
                  </a:cubicBezTo>
                  <a:cubicBezTo>
                    <a:pt x="2131" y="6225"/>
                    <a:pt x="2019" y="6172"/>
                    <a:pt x="1954" y="6074"/>
                  </a:cubicBezTo>
                  <a:lnTo>
                    <a:pt x="1334" y="4978"/>
                  </a:lnTo>
                  <a:cubicBezTo>
                    <a:pt x="1239" y="4811"/>
                    <a:pt x="1287" y="4621"/>
                    <a:pt x="1454" y="4549"/>
                  </a:cubicBezTo>
                  <a:lnTo>
                    <a:pt x="1906" y="4287"/>
                  </a:lnTo>
                  <a:cubicBezTo>
                    <a:pt x="1906" y="4216"/>
                    <a:pt x="1882" y="4168"/>
                    <a:pt x="1882" y="4097"/>
                  </a:cubicBezTo>
                  <a:cubicBezTo>
                    <a:pt x="1882" y="4049"/>
                    <a:pt x="1906" y="3978"/>
                    <a:pt x="1906" y="3930"/>
                  </a:cubicBezTo>
                  <a:lnTo>
                    <a:pt x="1454" y="3644"/>
                  </a:lnTo>
                  <a:cubicBezTo>
                    <a:pt x="1287" y="3573"/>
                    <a:pt x="1239" y="3382"/>
                    <a:pt x="1334" y="3216"/>
                  </a:cubicBezTo>
                  <a:lnTo>
                    <a:pt x="1954" y="2120"/>
                  </a:lnTo>
                  <a:cubicBezTo>
                    <a:pt x="2015" y="2028"/>
                    <a:pt x="2116" y="1976"/>
                    <a:pt x="2219" y="1976"/>
                  </a:cubicBezTo>
                  <a:cubicBezTo>
                    <a:pt x="2275" y="1976"/>
                    <a:pt x="2332" y="1991"/>
                    <a:pt x="2382" y="2025"/>
                  </a:cubicBezTo>
                  <a:lnTo>
                    <a:pt x="2859" y="2287"/>
                  </a:lnTo>
                  <a:cubicBezTo>
                    <a:pt x="2954" y="2216"/>
                    <a:pt x="3049" y="2168"/>
                    <a:pt x="3168" y="2120"/>
                  </a:cubicBezTo>
                  <a:lnTo>
                    <a:pt x="3168" y="1573"/>
                  </a:lnTo>
                  <a:cubicBezTo>
                    <a:pt x="3168" y="1406"/>
                    <a:pt x="3287" y="1263"/>
                    <a:pt x="3478" y="1263"/>
                  </a:cubicBezTo>
                  <a:close/>
                  <a:moveTo>
                    <a:pt x="4097" y="1"/>
                  </a:moveTo>
                  <a:cubicBezTo>
                    <a:pt x="1835" y="1"/>
                    <a:pt x="1" y="1835"/>
                    <a:pt x="1" y="4097"/>
                  </a:cubicBezTo>
                  <a:cubicBezTo>
                    <a:pt x="1" y="6359"/>
                    <a:pt x="1835" y="8193"/>
                    <a:pt x="4097" y="8193"/>
                  </a:cubicBezTo>
                  <a:cubicBezTo>
                    <a:pt x="6359" y="8193"/>
                    <a:pt x="8217" y="6359"/>
                    <a:pt x="8217" y="4097"/>
                  </a:cubicBezTo>
                  <a:cubicBezTo>
                    <a:pt x="8217" y="1835"/>
                    <a:pt x="6359" y="1"/>
                    <a:pt x="4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492;p47">
            <a:extLst>
              <a:ext uri="{FF2B5EF4-FFF2-40B4-BE49-F238E27FC236}">
                <a16:creationId xmlns:a16="http://schemas.microsoft.com/office/drawing/2014/main" id="{4539FC44-AAA3-4CA7-B75A-A794222F34A7}"/>
              </a:ext>
            </a:extLst>
          </p:cNvPr>
          <p:cNvSpPr/>
          <p:nvPr/>
        </p:nvSpPr>
        <p:spPr>
          <a:xfrm>
            <a:off x="8988043" y="2975976"/>
            <a:ext cx="572700" cy="57270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496;p47">
            <a:extLst>
              <a:ext uri="{FF2B5EF4-FFF2-40B4-BE49-F238E27FC236}">
                <a16:creationId xmlns:a16="http://schemas.microsoft.com/office/drawing/2014/main" id="{FD1A9819-FBE7-4EDA-A0E8-0C1F57B8E37B}"/>
              </a:ext>
            </a:extLst>
          </p:cNvPr>
          <p:cNvGrpSpPr/>
          <p:nvPr/>
        </p:nvGrpSpPr>
        <p:grpSpPr>
          <a:xfrm>
            <a:off x="9099623" y="3087566"/>
            <a:ext cx="349540" cy="349540"/>
            <a:chOff x="6009692" y="1485559"/>
            <a:chExt cx="349540" cy="349540"/>
          </a:xfrm>
          <a:solidFill>
            <a:schemeClr val="tx1"/>
          </a:solidFill>
        </p:grpSpPr>
        <p:sp>
          <p:nvSpPr>
            <p:cNvPr id="26" name="Google Shape;497;p47">
              <a:extLst>
                <a:ext uri="{FF2B5EF4-FFF2-40B4-BE49-F238E27FC236}">
                  <a16:creationId xmlns:a16="http://schemas.microsoft.com/office/drawing/2014/main" id="{9CCFC8EF-EB50-4B8D-988A-A76F3609AD06}"/>
                </a:ext>
              </a:extLst>
            </p:cNvPr>
            <p:cNvSpPr/>
            <p:nvPr/>
          </p:nvSpPr>
          <p:spPr>
            <a:xfrm>
              <a:off x="6009692" y="1485559"/>
              <a:ext cx="349540" cy="349540"/>
            </a:xfrm>
            <a:custGeom>
              <a:avLst/>
              <a:gdLst/>
              <a:ahLst/>
              <a:cxnLst/>
              <a:rect l="l" t="t" r="r" b="b"/>
              <a:pathLst>
                <a:path w="10765" h="10765" extrusionOk="0">
                  <a:moveTo>
                    <a:pt x="5382" y="1906"/>
                  </a:moveTo>
                  <a:cubicBezTo>
                    <a:pt x="7287" y="1906"/>
                    <a:pt x="8859" y="3478"/>
                    <a:pt x="8859" y="5383"/>
                  </a:cubicBezTo>
                  <a:cubicBezTo>
                    <a:pt x="8859" y="7288"/>
                    <a:pt x="7287" y="8860"/>
                    <a:pt x="5382" y="8860"/>
                  </a:cubicBezTo>
                  <a:cubicBezTo>
                    <a:pt x="3477" y="8860"/>
                    <a:pt x="1905" y="7288"/>
                    <a:pt x="1905" y="5383"/>
                  </a:cubicBezTo>
                  <a:cubicBezTo>
                    <a:pt x="1905" y="3478"/>
                    <a:pt x="3477" y="1906"/>
                    <a:pt x="5382" y="1906"/>
                  </a:cubicBezTo>
                  <a:close/>
                  <a:moveTo>
                    <a:pt x="4739" y="1"/>
                  </a:moveTo>
                  <a:cubicBezTo>
                    <a:pt x="4596" y="1"/>
                    <a:pt x="4477" y="96"/>
                    <a:pt x="4430" y="239"/>
                  </a:cubicBezTo>
                  <a:lnTo>
                    <a:pt x="4334" y="763"/>
                  </a:lnTo>
                  <a:cubicBezTo>
                    <a:pt x="3811" y="882"/>
                    <a:pt x="3310" y="1096"/>
                    <a:pt x="2858" y="1382"/>
                  </a:cubicBezTo>
                  <a:lnTo>
                    <a:pt x="2429" y="1096"/>
                  </a:lnTo>
                  <a:cubicBezTo>
                    <a:pt x="2377" y="1065"/>
                    <a:pt x="2316" y="1048"/>
                    <a:pt x="2254" y="1048"/>
                  </a:cubicBezTo>
                  <a:cubicBezTo>
                    <a:pt x="2174" y="1048"/>
                    <a:pt x="2092" y="1077"/>
                    <a:pt x="2024" y="1144"/>
                  </a:cubicBezTo>
                  <a:lnTo>
                    <a:pt x="1143" y="2025"/>
                  </a:lnTo>
                  <a:cubicBezTo>
                    <a:pt x="1024" y="2144"/>
                    <a:pt x="1024" y="2311"/>
                    <a:pt x="1096" y="2430"/>
                  </a:cubicBezTo>
                  <a:lnTo>
                    <a:pt x="1381" y="2859"/>
                  </a:lnTo>
                  <a:cubicBezTo>
                    <a:pt x="1096" y="3311"/>
                    <a:pt x="881" y="3811"/>
                    <a:pt x="762" y="4335"/>
                  </a:cubicBezTo>
                  <a:lnTo>
                    <a:pt x="238" y="4430"/>
                  </a:lnTo>
                  <a:cubicBezTo>
                    <a:pt x="95" y="4478"/>
                    <a:pt x="0" y="4597"/>
                    <a:pt x="0" y="4740"/>
                  </a:cubicBezTo>
                  <a:lnTo>
                    <a:pt x="0" y="6026"/>
                  </a:lnTo>
                  <a:cubicBezTo>
                    <a:pt x="0" y="6169"/>
                    <a:pt x="95" y="6288"/>
                    <a:pt x="238" y="6335"/>
                  </a:cubicBezTo>
                  <a:lnTo>
                    <a:pt x="762" y="6431"/>
                  </a:lnTo>
                  <a:cubicBezTo>
                    <a:pt x="881" y="6955"/>
                    <a:pt x="1096" y="7455"/>
                    <a:pt x="1381" y="7907"/>
                  </a:cubicBezTo>
                  <a:lnTo>
                    <a:pt x="1096" y="8336"/>
                  </a:lnTo>
                  <a:cubicBezTo>
                    <a:pt x="1024" y="8455"/>
                    <a:pt x="1024" y="8622"/>
                    <a:pt x="1143" y="8741"/>
                  </a:cubicBezTo>
                  <a:lnTo>
                    <a:pt x="2024" y="9622"/>
                  </a:lnTo>
                  <a:cubicBezTo>
                    <a:pt x="2092" y="9689"/>
                    <a:pt x="2174" y="9718"/>
                    <a:pt x="2254" y="9718"/>
                  </a:cubicBezTo>
                  <a:cubicBezTo>
                    <a:pt x="2316" y="9718"/>
                    <a:pt x="2377" y="9701"/>
                    <a:pt x="2429" y="9669"/>
                  </a:cubicBezTo>
                  <a:lnTo>
                    <a:pt x="2858" y="9384"/>
                  </a:lnTo>
                  <a:cubicBezTo>
                    <a:pt x="3310" y="9669"/>
                    <a:pt x="3811" y="9884"/>
                    <a:pt x="4334" y="10003"/>
                  </a:cubicBezTo>
                  <a:lnTo>
                    <a:pt x="4430" y="10527"/>
                  </a:lnTo>
                  <a:cubicBezTo>
                    <a:pt x="4477" y="10670"/>
                    <a:pt x="4596" y="10765"/>
                    <a:pt x="4739" y="10765"/>
                  </a:cubicBezTo>
                  <a:lnTo>
                    <a:pt x="6025" y="10765"/>
                  </a:lnTo>
                  <a:cubicBezTo>
                    <a:pt x="6168" y="10765"/>
                    <a:pt x="6287" y="10670"/>
                    <a:pt x="6335" y="10527"/>
                  </a:cubicBezTo>
                  <a:lnTo>
                    <a:pt x="6430" y="10003"/>
                  </a:lnTo>
                  <a:cubicBezTo>
                    <a:pt x="6954" y="9884"/>
                    <a:pt x="7454" y="9669"/>
                    <a:pt x="7907" y="9384"/>
                  </a:cubicBezTo>
                  <a:lnTo>
                    <a:pt x="8335" y="9669"/>
                  </a:lnTo>
                  <a:cubicBezTo>
                    <a:pt x="8387" y="9701"/>
                    <a:pt x="8448" y="9718"/>
                    <a:pt x="8511" y="9718"/>
                  </a:cubicBezTo>
                  <a:cubicBezTo>
                    <a:pt x="8591" y="9718"/>
                    <a:pt x="8673" y="9689"/>
                    <a:pt x="8740" y="9622"/>
                  </a:cubicBezTo>
                  <a:lnTo>
                    <a:pt x="9621" y="8741"/>
                  </a:lnTo>
                  <a:cubicBezTo>
                    <a:pt x="9740" y="8622"/>
                    <a:pt x="9740" y="8455"/>
                    <a:pt x="9669" y="8336"/>
                  </a:cubicBezTo>
                  <a:lnTo>
                    <a:pt x="9383" y="7907"/>
                  </a:lnTo>
                  <a:cubicBezTo>
                    <a:pt x="9669" y="7455"/>
                    <a:pt x="9883" y="6955"/>
                    <a:pt x="10002" y="6431"/>
                  </a:cubicBezTo>
                  <a:lnTo>
                    <a:pt x="10526" y="6335"/>
                  </a:lnTo>
                  <a:cubicBezTo>
                    <a:pt x="10669" y="6288"/>
                    <a:pt x="10764" y="6169"/>
                    <a:pt x="10764" y="6026"/>
                  </a:cubicBezTo>
                  <a:lnTo>
                    <a:pt x="10764" y="4740"/>
                  </a:lnTo>
                  <a:cubicBezTo>
                    <a:pt x="10764" y="4597"/>
                    <a:pt x="10669" y="4478"/>
                    <a:pt x="10526" y="4430"/>
                  </a:cubicBezTo>
                  <a:lnTo>
                    <a:pt x="10002" y="4335"/>
                  </a:lnTo>
                  <a:cubicBezTo>
                    <a:pt x="9883" y="3811"/>
                    <a:pt x="9669" y="3311"/>
                    <a:pt x="9383" y="2859"/>
                  </a:cubicBezTo>
                  <a:lnTo>
                    <a:pt x="9669" y="2430"/>
                  </a:lnTo>
                  <a:cubicBezTo>
                    <a:pt x="9740" y="2311"/>
                    <a:pt x="9740" y="2144"/>
                    <a:pt x="9621" y="2025"/>
                  </a:cubicBezTo>
                  <a:lnTo>
                    <a:pt x="8740" y="1144"/>
                  </a:lnTo>
                  <a:cubicBezTo>
                    <a:pt x="8673" y="1077"/>
                    <a:pt x="8591" y="1048"/>
                    <a:pt x="8511" y="1048"/>
                  </a:cubicBezTo>
                  <a:cubicBezTo>
                    <a:pt x="8448" y="1048"/>
                    <a:pt x="8387" y="1065"/>
                    <a:pt x="8335" y="1096"/>
                  </a:cubicBezTo>
                  <a:lnTo>
                    <a:pt x="7907" y="1382"/>
                  </a:lnTo>
                  <a:cubicBezTo>
                    <a:pt x="7454" y="1096"/>
                    <a:pt x="6954" y="882"/>
                    <a:pt x="6430" y="763"/>
                  </a:cubicBezTo>
                  <a:lnTo>
                    <a:pt x="6335" y="239"/>
                  </a:lnTo>
                  <a:cubicBezTo>
                    <a:pt x="6287" y="96"/>
                    <a:pt x="6168" y="1"/>
                    <a:pt x="6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8;p47">
              <a:extLst>
                <a:ext uri="{FF2B5EF4-FFF2-40B4-BE49-F238E27FC236}">
                  <a16:creationId xmlns:a16="http://schemas.microsoft.com/office/drawing/2014/main" id="{54AB97E1-48CF-459E-99A2-2A0D06398F7C}"/>
                </a:ext>
              </a:extLst>
            </p:cNvPr>
            <p:cNvSpPr/>
            <p:nvPr/>
          </p:nvSpPr>
          <p:spPr>
            <a:xfrm>
              <a:off x="6205330" y="1588558"/>
              <a:ext cx="41010" cy="50913"/>
            </a:xfrm>
            <a:custGeom>
              <a:avLst/>
              <a:gdLst/>
              <a:ahLst/>
              <a:cxnLst/>
              <a:rect l="l" t="t" r="r" b="b"/>
              <a:pathLst>
                <a:path w="1263" h="1568" extrusionOk="0">
                  <a:moveTo>
                    <a:pt x="305" y="1"/>
                  </a:moveTo>
                  <a:cubicBezTo>
                    <a:pt x="255" y="1"/>
                    <a:pt x="207" y="14"/>
                    <a:pt x="167" y="44"/>
                  </a:cubicBezTo>
                  <a:cubicBezTo>
                    <a:pt x="48" y="91"/>
                    <a:pt x="0" y="187"/>
                    <a:pt x="0" y="306"/>
                  </a:cubicBezTo>
                  <a:lnTo>
                    <a:pt x="0" y="1568"/>
                  </a:lnTo>
                  <a:lnTo>
                    <a:pt x="1262" y="1568"/>
                  </a:lnTo>
                  <a:cubicBezTo>
                    <a:pt x="1262" y="949"/>
                    <a:pt x="953" y="401"/>
                    <a:pt x="500" y="68"/>
                  </a:cubicBezTo>
                  <a:cubicBezTo>
                    <a:pt x="445" y="26"/>
                    <a:pt x="374" y="1"/>
                    <a:pt x="3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99;p47">
              <a:extLst>
                <a:ext uri="{FF2B5EF4-FFF2-40B4-BE49-F238E27FC236}">
                  <a16:creationId xmlns:a16="http://schemas.microsoft.com/office/drawing/2014/main" id="{F5E69F1F-C528-4820-A901-043E9DA41673}"/>
                </a:ext>
              </a:extLst>
            </p:cNvPr>
            <p:cNvSpPr/>
            <p:nvPr/>
          </p:nvSpPr>
          <p:spPr>
            <a:xfrm>
              <a:off x="6122593" y="1588558"/>
              <a:ext cx="41010" cy="50913"/>
            </a:xfrm>
            <a:custGeom>
              <a:avLst/>
              <a:gdLst/>
              <a:ahLst/>
              <a:cxnLst/>
              <a:rect l="l" t="t" r="r" b="b"/>
              <a:pathLst>
                <a:path w="1263" h="1568" extrusionOk="0">
                  <a:moveTo>
                    <a:pt x="958" y="1"/>
                  </a:moveTo>
                  <a:cubicBezTo>
                    <a:pt x="889" y="1"/>
                    <a:pt x="818" y="26"/>
                    <a:pt x="762" y="68"/>
                  </a:cubicBezTo>
                  <a:cubicBezTo>
                    <a:pt x="310" y="401"/>
                    <a:pt x="0" y="949"/>
                    <a:pt x="0" y="1568"/>
                  </a:cubicBezTo>
                  <a:lnTo>
                    <a:pt x="1262" y="1568"/>
                  </a:lnTo>
                  <a:lnTo>
                    <a:pt x="1262" y="306"/>
                  </a:lnTo>
                  <a:cubicBezTo>
                    <a:pt x="1262" y="187"/>
                    <a:pt x="1215" y="91"/>
                    <a:pt x="1096" y="44"/>
                  </a:cubicBezTo>
                  <a:cubicBezTo>
                    <a:pt x="1056" y="14"/>
                    <a:pt x="1007" y="1"/>
                    <a:pt x="9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0;p47">
              <a:extLst>
                <a:ext uri="{FF2B5EF4-FFF2-40B4-BE49-F238E27FC236}">
                  <a16:creationId xmlns:a16="http://schemas.microsoft.com/office/drawing/2014/main" id="{1054D41E-28F6-4915-953A-1E360AA4D60E}"/>
                </a:ext>
              </a:extLst>
            </p:cNvPr>
            <p:cNvSpPr/>
            <p:nvPr/>
          </p:nvSpPr>
          <p:spPr>
            <a:xfrm>
              <a:off x="6126458" y="1660319"/>
              <a:ext cx="116015" cy="92052"/>
            </a:xfrm>
            <a:custGeom>
              <a:avLst/>
              <a:gdLst/>
              <a:ahLst/>
              <a:cxnLst/>
              <a:rect l="l" t="t" r="r" b="b"/>
              <a:pathLst>
                <a:path w="3573" h="2835" extrusionOk="0">
                  <a:moveTo>
                    <a:pt x="0" y="1"/>
                  </a:moveTo>
                  <a:cubicBezTo>
                    <a:pt x="191" y="549"/>
                    <a:pt x="619" y="953"/>
                    <a:pt x="1143" y="1144"/>
                  </a:cubicBezTo>
                  <a:lnTo>
                    <a:pt x="1143" y="2763"/>
                  </a:lnTo>
                  <a:cubicBezTo>
                    <a:pt x="1358" y="2811"/>
                    <a:pt x="1572" y="2835"/>
                    <a:pt x="1786" y="2835"/>
                  </a:cubicBezTo>
                  <a:cubicBezTo>
                    <a:pt x="2001" y="2835"/>
                    <a:pt x="2215" y="2811"/>
                    <a:pt x="2429" y="2763"/>
                  </a:cubicBezTo>
                  <a:lnTo>
                    <a:pt x="2429" y="1144"/>
                  </a:lnTo>
                  <a:cubicBezTo>
                    <a:pt x="2953" y="953"/>
                    <a:pt x="3382" y="549"/>
                    <a:pt x="35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321;p37">
            <a:extLst>
              <a:ext uri="{FF2B5EF4-FFF2-40B4-BE49-F238E27FC236}">
                <a16:creationId xmlns:a16="http://schemas.microsoft.com/office/drawing/2014/main" id="{4D04075B-A42F-9ACB-4112-E06EEDB2BA60}"/>
              </a:ext>
            </a:extLst>
          </p:cNvPr>
          <p:cNvSpPr/>
          <p:nvPr/>
        </p:nvSpPr>
        <p:spPr>
          <a:xfrm>
            <a:off x="10573450" y="713423"/>
            <a:ext cx="933607" cy="933643"/>
          </a:xfrm>
          <a:prstGeom prst="ellipse">
            <a:avLst/>
          </a:prstGeom>
          <a:solidFill>
            <a:schemeClr val="bg2">
              <a:lumMod val="50000"/>
              <a:lumOff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a:spcBef>
                <a:spcPts val="0"/>
              </a:spcBef>
              <a:spcAft>
                <a:spcPts val="0"/>
              </a:spcAft>
              <a:buNone/>
            </a:pPr>
            <a:r>
              <a:rPr lang="de-DE" dirty="0" err="1">
                <a:solidFill>
                  <a:schemeClr val="tx1">
                    <a:lumMod val="95000"/>
                  </a:schemeClr>
                </a:solidFill>
              </a:rPr>
              <a:t>Why</a:t>
            </a:r>
            <a:endParaRPr lang="de-DE" dirty="0" err="1"/>
          </a:p>
        </p:txBody>
      </p:sp>
    </p:spTree>
    <p:extLst>
      <p:ext uri="{BB962C8B-B14F-4D97-AF65-F5344CB8AC3E}">
        <p14:creationId xmlns:p14="http://schemas.microsoft.com/office/powerpoint/2010/main" val="410707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0</TotalTime>
  <Words>673</Words>
  <Application>Microsoft Office PowerPoint</Application>
  <PresentationFormat>Benutzerdefiniert</PresentationFormat>
  <Paragraphs>134</Paragraphs>
  <Slides>15</Slides>
  <Notes>10</Notes>
  <HiddenSlides>0</HiddenSlides>
  <MMClips>0</MMClips>
  <ScaleCrop>false</ScaleCrop>
  <HeadingPairs>
    <vt:vector size="4" baseType="variant">
      <vt:variant>
        <vt:lpstr>Design</vt:lpstr>
      </vt:variant>
      <vt:variant>
        <vt:i4>1</vt:i4>
      </vt:variant>
      <vt:variant>
        <vt:lpstr>Folientitel</vt:lpstr>
      </vt:variant>
      <vt:variant>
        <vt:i4>15</vt:i4>
      </vt:variant>
    </vt:vector>
  </HeadingPairs>
  <TitlesOfParts>
    <vt:vector size="16" baseType="lpstr">
      <vt:lpstr>Digital Blue Tunnel 16x9</vt:lpstr>
      <vt:lpstr>AI in Finance</vt:lpstr>
      <vt:lpstr>Context</vt:lpstr>
      <vt:lpstr>Problem to solve</vt:lpstr>
      <vt:lpstr>Business Model Navigator</vt:lpstr>
      <vt:lpstr>Target Customer</vt:lpstr>
      <vt:lpstr>PowerPoint-Präsentation</vt:lpstr>
      <vt:lpstr>Business Opportunity</vt:lpstr>
      <vt:lpstr>Business model</vt:lpstr>
      <vt:lpstr>Product plan</vt:lpstr>
      <vt:lpstr>AI Implementation</vt:lpstr>
      <vt:lpstr>Key Activities</vt:lpstr>
      <vt:lpstr>AI Implementation</vt:lpstr>
      <vt:lpstr>SWOT - Analysis</vt:lpstr>
      <vt:lpstr>Outlook</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Finance</dc:title>
  <dc:creator>Pacher, Jérôme</dc:creator>
  <cp:lastModifiedBy>Pacher, Jérôme</cp:lastModifiedBy>
  <cp:revision>606</cp:revision>
  <dcterms:created xsi:type="dcterms:W3CDTF">2022-08-08T05:59:25Z</dcterms:created>
  <dcterms:modified xsi:type="dcterms:W3CDTF">2022-08-10T17:45:40Z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MSIP_Label_378055ef-7607-46e5-9564-5469035a1b2e_Enabled">
    <vt:lpwstr>true</vt:lpwstr>
  </property>
  <property fmtid="{D5CDD505-2E9C-101B-9397-08002B2CF9AE}" pid="9" name="MSIP_Label_378055ef-7607-46e5-9564-5469035a1b2e_SetDate">
    <vt:lpwstr>2022-08-08T05:59:27Z</vt:lpwstr>
  </property>
  <property fmtid="{D5CDD505-2E9C-101B-9397-08002B2CF9AE}" pid="10" name="MSIP_Label_378055ef-7607-46e5-9564-5469035a1b2e_Method">
    <vt:lpwstr>Standard</vt:lpwstr>
  </property>
  <property fmtid="{D5CDD505-2E9C-101B-9397-08002B2CF9AE}" pid="11" name="MSIP_Label_378055ef-7607-46e5-9564-5469035a1b2e_Name">
    <vt:lpwstr>378055ef-7607-46e5-9564-5469035a1b2e</vt:lpwstr>
  </property>
  <property fmtid="{D5CDD505-2E9C-101B-9397-08002B2CF9AE}" pid="12" name="MSIP_Label_378055ef-7607-46e5-9564-5469035a1b2e_SiteId">
    <vt:lpwstr>eb3c68b9-0935-4046-8550-8bcaa4167e2e</vt:lpwstr>
  </property>
  <property fmtid="{D5CDD505-2E9C-101B-9397-08002B2CF9AE}" pid="13" name="MSIP_Label_378055ef-7607-46e5-9564-5469035a1b2e_ActionId">
    <vt:lpwstr>84a81f04-e94f-4d4f-9cda-dfe996be3bf2</vt:lpwstr>
  </property>
  <property fmtid="{D5CDD505-2E9C-101B-9397-08002B2CF9AE}" pid="14" name="MSIP_Label_378055ef-7607-46e5-9564-5469035a1b2e_ContentBits">
    <vt:lpwstr>0</vt:lpwstr>
  </property>
</Properties>
</file>